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4" r:id="rId1"/>
  </p:sldMasterIdLst>
  <p:notesMasterIdLst>
    <p:notesMasterId r:id="rId41"/>
  </p:notesMasterIdLst>
  <p:handoutMasterIdLst>
    <p:handoutMasterId r:id="rId42"/>
  </p:handoutMasterIdLst>
  <p:sldIdLst>
    <p:sldId id="301" r:id="rId2"/>
    <p:sldId id="256" r:id="rId3"/>
    <p:sldId id="286" r:id="rId4"/>
    <p:sldId id="288" r:id="rId5"/>
    <p:sldId id="290" r:id="rId6"/>
    <p:sldId id="274" r:id="rId7"/>
    <p:sldId id="289" r:id="rId8"/>
    <p:sldId id="307" r:id="rId9"/>
    <p:sldId id="285" r:id="rId10"/>
    <p:sldId id="277" r:id="rId11"/>
    <p:sldId id="284" r:id="rId12"/>
    <p:sldId id="258" r:id="rId13"/>
    <p:sldId id="287" r:id="rId14"/>
    <p:sldId id="272" r:id="rId15"/>
    <p:sldId id="308" r:id="rId16"/>
    <p:sldId id="259" r:id="rId17"/>
    <p:sldId id="291" r:id="rId18"/>
    <p:sldId id="281" r:id="rId19"/>
    <p:sldId id="262" r:id="rId20"/>
    <p:sldId id="260" r:id="rId21"/>
    <p:sldId id="309" r:id="rId22"/>
    <p:sldId id="311" r:id="rId23"/>
    <p:sldId id="304" r:id="rId24"/>
    <p:sldId id="263" r:id="rId25"/>
    <p:sldId id="283" r:id="rId26"/>
    <p:sldId id="261" r:id="rId27"/>
    <p:sldId id="278" r:id="rId28"/>
    <p:sldId id="279" r:id="rId29"/>
    <p:sldId id="295" r:id="rId30"/>
    <p:sldId id="312" r:id="rId31"/>
    <p:sldId id="300" r:id="rId32"/>
    <p:sldId id="299" r:id="rId33"/>
    <p:sldId id="276" r:id="rId34"/>
    <p:sldId id="306" r:id="rId35"/>
    <p:sldId id="305" r:id="rId36"/>
    <p:sldId id="275" r:id="rId37"/>
    <p:sldId id="313" r:id="rId38"/>
    <p:sldId id="302" r:id="rId39"/>
    <p:sldId id="303" r:id="rId40"/>
  </p:sldIdLst>
  <p:sldSz cx="12192000" cy="6858000"/>
  <p:notesSz cx="70866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0607" autoAdjust="0"/>
  </p:normalViewPr>
  <p:slideViewPr>
    <p:cSldViewPr>
      <p:cViewPr varScale="1">
        <p:scale>
          <a:sx n="102" d="100"/>
          <a:sy n="102" d="100"/>
        </p:scale>
        <p:origin x="432" y="10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669744-2867-46D5-AA59-842B8B5C51FF}"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5873353B-6DF6-49FE-853B-6D5B7D3E9848}">
      <dgm:prSet custT="1"/>
      <dgm:spPr/>
      <dgm:t>
        <a:bodyPr/>
        <a:lstStyle/>
        <a:p>
          <a:r>
            <a:rPr lang="en-US" sz="2400" dirty="0">
              <a:latin typeface="Calibri" panose="020F0502020204030204" pitchFamily="34" charset="0"/>
              <a:cs typeface="Calibri" panose="020F0502020204030204" pitchFamily="34" charset="0"/>
            </a:rPr>
            <a:t>Matt 1:1 A record of the genealogy of Jesus Christ the </a:t>
          </a:r>
          <a:r>
            <a:rPr lang="en-US" sz="2400" i="1" dirty="0">
              <a:latin typeface="Calibri" panose="020F0502020204030204" pitchFamily="34" charset="0"/>
              <a:cs typeface="Calibri" panose="020F0502020204030204" pitchFamily="34" charset="0"/>
            </a:rPr>
            <a:t>son of David</a:t>
          </a:r>
          <a:r>
            <a:rPr lang="en-US" sz="2400" dirty="0">
              <a:latin typeface="Calibri" panose="020F0502020204030204" pitchFamily="34" charset="0"/>
              <a:cs typeface="Calibri" panose="020F0502020204030204" pitchFamily="34" charset="0"/>
            </a:rPr>
            <a:t>, the son of Abraham:  (NIV)</a:t>
          </a:r>
        </a:p>
      </dgm:t>
    </dgm:pt>
    <dgm:pt modelId="{A7F5CC25-E62F-4F47-874C-23F90D66C7C7}" type="parTrans" cxnId="{4D59CC98-7D56-4859-BCCF-4D993566B43F}">
      <dgm:prSet/>
      <dgm:spPr/>
      <dgm:t>
        <a:bodyPr/>
        <a:lstStyle/>
        <a:p>
          <a:endParaRPr lang="en-US"/>
        </a:p>
      </dgm:t>
    </dgm:pt>
    <dgm:pt modelId="{B0E28648-CF2C-4D79-86CA-DB84D3A03EAC}" type="sibTrans" cxnId="{4D59CC98-7D56-4859-BCCF-4D993566B43F}">
      <dgm:prSet/>
      <dgm:spPr/>
      <dgm:t>
        <a:bodyPr/>
        <a:lstStyle/>
        <a:p>
          <a:endParaRPr lang="en-US"/>
        </a:p>
      </dgm:t>
    </dgm:pt>
    <dgm:pt modelId="{6B64DE12-EA60-47AB-BD99-2DDD6DF8A719}">
      <dgm:prSet custT="1"/>
      <dgm:spPr/>
      <dgm:t>
        <a:bodyPr/>
        <a:lstStyle/>
        <a:p>
          <a:r>
            <a:rPr lang="en-US" sz="2400" dirty="0">
              <a:latin typeface="Calibri" panose="020F0502020204030204" pitchFamily="34" charset="0"/>
              <a:cs typeface="Calibri" panose="020F0502020204030204" pitchFamily="34" charset="0"/>
            </a:rPr>
            <a:t>6 and Jesse the father of King David. David was the </a:t>
          </a:r>
          <a:r>
            <a:rPr lang="en-US" sz="2400" i="1" dirty="0">
              <a:latin typeface="Calibri" panose="020F0502020204030204" pitchFamily="34" charset="0"/>
              <a:cs typeface="Calibri" panose="020F0502020204030204" pitchFamily="34" charset="0"/>
            </a:rPr>
            <a:t>father of Solomon</a:t>
          </a:r>
          <a:r>
            <a:rPr lang="en-US" sz="2400" dirty="0">
              <a:latin typeface="Calibri" panose="020F0502020204030204" pitchFamily="34" charset="0"/>
              <a:cs typeface="Calibri" panose="020F0502020204030204" pitchFamily="34" charset="0"/>
            </a:rPr>
            <a:t>, whose mother had been Uriah's wife,</a:t>
          </a:r>
        </a:p>
      </dgm:t>
    </dgm:pt>
    <dgm:pt modelId="{F60BBD10-558B-4D90-94C0-1ECA83439EF4}" type="parTrans" cxnId="{2195AD0C-D3D2-4852-98D4-E760F1588CAE}">
      <dgm:prSet/>
      <dgm:spPr/>
      <dgm:t>
        <a:bodyPr/>
        <a:lstStyle/>
        <a:p>
          <a:endParaRPr lang="en-US"/>
        </a:p>
      </dgm:t>
    </dgm:pt>
    <dgm:pt modelId="{F3305C8C-51D9-4A75-89A2-AEEA348C4F57}" type="sibTrans" cxnId="{2195AD0C-D3D2-4852-98D4-E760F1588CAE}">
      <dgm:prSet/>
      <dgm:spPr/>
      <dgm:t>
        <a:bodyPr/>
        <a:lstStyle/>
        <a:p>
          <a:endParaRPr lang="en-US"/>
        </a:p>
      </dgm:t>
    </dgm:pt>
    <dgm:pt modelId="{B640AC2C-1934-4451-A587-94D54ACAAF02}">
      <dgm:prSet custT="1"/>
      <dgm:spPr/>
      <dgm:t>
        <a:bodyPr/>
        <a:lstStyle/>
        <a:p>
          <a:r>
            <a:rPr lang="en-US" sz="2400" dirty="0">
              <a:latin typeface="Calibri" panose="020F0502020204030204" pitchFamily="34" charset="0"/>
              <a:cs typeface="Calibri" panose="020F0502020204030204" pitchFamily="34" charset="0"/>
            </a:rPr>
            <a:t>16 and Jacob the father of Joseph, the husband of Mary, and Mary was the mother of Jesus who is called the Messiah.</a:t>
          </a:r>
        </a:p>
      </dgm:t>
    </dgm:pt>
    <dgm:pt modelId="{2789DEFE-C942-4268-A1E8-6E65B89E138F}" type="parTrans" cxnId="{A2E844CF-967A-4744-BFF2-B555C22A27CE}">
      <dgm:prSet/>
      <dgm:spPr/>
      <dgm:t>
        <a:bodyPr/>
        <a:lstStyle/>
        <a:p>
          <a:endParaRPr lang="en-US"/>
        </a:p>
      </dgm:t>
    </dgm:pt>
    <dgm:pt modelId="{82A72501-BB10-4554-B9D3-99298F24D7EC}" type="sibTrans" cxnId="{A2E844CF-967A-4744-BFF2-B555C22A27CE}">
      <dgm:prSet/>
      <dgm:spPr/>
      <dgm:t>
        <a:bodyPr/>
        <a:lstStyle/>
        <a:p>
          <a:endParaRPr lang="en-US"/>
        </a:p>
      </dgm:t>
    </dgm:pt>
    <dgm:pt modelId="{F00912B7-5831-FF41-984A-CD19E18F6507}" type="pres">
      <dgm:prSet presAssocID="{02669744-2867-46D5-AA59-842B8B5C51FF}" presName="outerComposite" presStyleCnt="0">
        <dgm:presLayoutVars>
          <dgm:chMax val="5"/>
          <dgm:dir/>
          <dgm:resizeHandles val="exact"/>
        </dgm:presLayoutVars>
      </dgm:prSet>
      <dgm:spPr/>
    </dgm:pt>
    <dgm:pt modelId="{EB93D0AE-EE3F-7D41-89C3-74F58AA4C764}" type="pres">
      <dgm:prSet presAssocID="{02669744-2867-46D5-AA59-842B8B5C51FF}" presName="dummyMaxCanvas" presStyleCnt="0">
        <dgm:presLayoutVars/>
      </dgm:prSet>
      <dgm:spPr/>
    </dgm:pt>
    <dgm:pt modelId="{39FD8459-E13B-244F-9CFC-47E2D43E1E07}" type="pres">
      <dgm:prSet presAssocID="{02669744-2867-46D5-AA59-842B8B5C51FF}" presName="ThreeNodes_1" presStyleLbl="node1" presStyleIdx="0" presStyleCnt="3">
        <dgm:presLayoutVars>
          <dgm:bulletEnabled val="1"/>
        </dgm:presLayoutVars>
      </dgm:prSet>
      <dgm:spPr/>
    </dgm:pt>
    <dgm:pt modelId="{9DDCB596-2C39-9B45-87BD-B8BF4D846F8E}" type="pres">
      <dgm:prSet presAssocID="{02669744-2867-46D5-AA59-842B8B5C51FF}" presName="ThreeNodes_2" presStyleLbl="node1" presStyleIdx="1" presStyleCnt="3">
        <dgm:presLayoutVars>
          <dgm:bulletEnabled val="1"/>
        </dgm:presLayoutVars>
      </dgm:prSet>
      <dgm:spPr/>
    </dgm:pt>
    <dgm:pt modelId="{34899636-497A-7649-AAFE-99230A3699C7}" type="pres">
      <dgm:prSet presAssocID="{02669744-2867-46D5-AA59-842B8B5C51FF}" presName="ThreeNodes_3" presStyleLbl="node1" presStyleIdx="2" presStyleCnt="3">
        <dgm:presLayoutVars>
          <dgm:bulletEnabled val="1"/>
        </dgm:presLayoutVars>
      </dgm:prSet>
      <dgm:spPr/>
    </dgm:pt>
    <dgm:pt modelId="{3510FCB9-CBE9-BC4D-8B5D-040634EEF663}" type="pres">
      <dgm:prSet presAssocID="{02669744-2867-46D5-AA59-842B8B5C51FF}" presName="ThreeConn_1-2" presStyleLbl="fgAccFollowNode1" presStyleIdx="0" presStyleCnt="2">
        <dgm:presLayoutVars>
          <dgm:bulletEnabled val="1"/>
        </dgm:presLayoutVars>
      </dgm:prSet>
      <dgm:spPr/>
    </dgm:pt>
    <dgm:pt modelId="{EE638BDA-91AA-F541-BB79-29217E97A141}" type="pres">
      <dgm:prSet presAssocID="{02669744-2867-46D5-AA59-842B8B5C51FF}" presName="ThreeConn_2-3" presStyleLbl="fgAccFollowNode1" presStyleIdx="1" presStyleCnt="2">
        <dgm:presLayoutVars>
          <dgm:bulletEnabled val="1"/>
        </dgm:presLayoutVars>
      </dgm:prSet>
      <dgm:spPr/>
    </dgm:pt>
    <dgm:pt modelId="{71435798-1C2C-C54C-8FF5-4D154F22A7E9}" type="pres">
      <dgm:prSet presAssocID="{02669744-2867-46D5-AA59-842B8B5C51FF}" presName="ThreeNodes_1_text" presStyleLbl="node1" presStyleIdx="2" presStyleCnt="3">
        <dgm:presLayoutVars>
          <dgm:bulletEnabled val="1"/>
        </dgm:presLayoutVars>
      </dgm:prSet>
      <dgm:spPr/>
    </dgm:pt>
    <dgm:pt modelId="{07746A79-9637-8747-A9E9-36342451ED20}" type="pres">
      <dgm:prSet presAssocID="{02669744-2867-46D5-AA59-842B8B5C51FF}" presName="ThreeNodes_2_text" presStyleLbl="node1" presStyleIdx="2" presStyleCnt="3">
        <dgm:presLayoutVars>
          <dgm:bulletEnabled val="1"/>
        </dgm:presLayoutVars>
      </dgm:prSet>
      <dgm:spPr/>
    </dgm:pt>
    <dgm:pt modelId="{65BF5366-03F6-3348-9B48-CD02E871DD7C}" type="pres">
      <dgm:prSet presAssocID="{02669744-2867-46D5-AA59-842B8B5C51FF}" presName="ThreeNodes_3_text" presStyleLbl="node1" presStyleIdx="2" presStyleCnt="3">
        <dgm:presLayoutVars>
          <dgm:bulletEnabled val="1"/>
        </dgm:presLayoutVars>
      </dgm:prSet>
      <dgm:spPr/>
    </dgm:pt>
  </dgm:ptLst>
  <dgm:cxnLst>
    <dgm:cxn modelId="{BB22990A-B0CF-45BA-9C02-A49CC0E1C48C}" type="presOf" srcId="{B640AC2C-1934-4451-A587-94D54ACAAF02}" destId="{34899636-497A-7649-AAFE-99230A3699C7}" srcOrd="0" destOrd="0" presId="urn:microsoft.com/office/officeart/2005/8/layout/vProcess5"/>
    <dgm:cxn modelId="{2195AD0C-D3D2-4852-98D4-E760F1588CAE}" srcId="{02669744-2867-46D5-AA59-842B8B5C51FF}" destId="{6B64DE12-EA60-47AB-BD99-2DDD6DF8A719}" srcOrd="1" destOrd="0" parTransId="{F60BBD10-558B-4D90-94C0-1ECA83439EF4}" sibTransId="{F3305C8C-51D9-4A75-89A2-AEEA348C4F57}"/>
    <dgm:cxn modelId="{79F3DE1E-E316-4C94-B215-BC0F036584DF}" type="presOf" srcId="{B0E28648-CF2C-4D79-86CA-DB84D3A03EAC}" destId="{3510FCB9-CBE9-BC4D-8B5D-040634EEF663}" srcOrd="0" destOrd="0" presId="urn:microsoft.com/office/officeart/2005/8/layout/vProcess5"/>
    <dgm:cxn modelId="{A6A44F4E-A87A-4727-B09B-9E31AA01FD2E}" type="presOf" srcId="{B640AC2C-1934-4451-A587-94D54ACAAF02}" destId="{65BF5366-03F6-3348-9B48-CD02E871DD7C}" srcOrd="1" destOrd="0" presId="urn:microsoft.com/office/officeart/2005/8/layout/vProcess5"/>
    <dgm:cxn modelId="{CB90E356-80BE-4B13-BBA1-13496F48B7EF}" type="presOf" srcId="{6B64DE12-EA60-47AB-BD99-2DDD6DF8A719}" destId="{9DDCB596-2C39-9B45-87BD-B8BF4D846F8E}" srcOrd="0" destOrd="0" presId="urn:microsoft.com/office/officeart/2005/8/layout/vProcess5"/>
    <dgm:cxn modelId="{49CB7A98-739A-4BCB-B70A-0CF05B0E5BDC}" type="presOf" srcId="{5873353B-6DF6-49FE-853B-6D5B7D3E9848}" destId="{71435798-1C2C-C54C-8FF5-4D154F22A7E9}" srcOrd="1" destOrd="0" presId="urn:microsoft.com/office/officeart/2005/8/layout/vProcess5"/>
    <dgm:cxn modelId="{4D59CC98-7D56-4859-BCCF-4D993566B43F}" srcId="{02669744-2867-46D5-AA59-842B8B5C51FF}" destId="{5873353B-6DF6-49FE-853B-6D5B7D3E9848}" srcOrd="0" destOrd="0" parTransId="{A7F5CC25-E62F-4F47-874C-23F90D66C7C7}" sibTransId="{B0E28648-CF2C-4D79-86CA-DB84D3A03EAC}"/>
    <dgm:cxn modelId="{2FC02DB1-2846-4D09-9664-A4110A3F47C0}" type="presOf" srcId="{6B64DE12-EA60-47AB-BD99-2DDD6DF8A719}" destId="{07746A79-9637-8747-A9E9-36342451ED20}" srcOrd="1" destOrd="0" presId="urn:microsoft.com/office/officeart/2005/8/layout/vProcess5"/>
    <dgm:cxn modelId="{750917B3-AD29-45D9-98C3-3C8FC69ED4D9}" type="presOf" srcId="{5873353B-6DF6-49FE-853B-6D5B7D3E9848}" destId="{39FD8459-E13B-244F-9CFC-47E2D43E1E07}" srcOrd="0" destOrd="0" presId="urn:microsoft.com/office/officeart/2005/8/layout/vProcess5"/>
    <dgm:cxn modelId="{A2E844CF-967A-4744-BFF2-B555C22A27CE}" srcId="{02669744-2867-46D5-AA59-842B8B5C51FF}" destId="{B640AC2C-1934-4451-A587-94D54ACAAF02}" srcOrd="2" destOrd="0" parTransId="{2789DEFE-C942-4268-A1E8-6E65B89E138F}" sibTransId="{82A72501-BB10-4554-B9D3-99298F24D7EC}"/>
    <dgm:cxn modelId="{D9A98DD3-F08B-42DA-9A39-B0139111439B}" type="presOf" srcId="{F3305C8C-51D9-4A75-89A2-AEEA348C4F57}" destId="{EE638BDA-91AA-F541-BB79-29217E97A141}" srcOrd="0" destOrd="0" presId="urn:microsoft.com/office/officeart/2005/8/layout/vProcess5"/>
    <dgm:cxn modelId="{09ECE6E8-CE5E-463F-86C3-0EB44DF4B671}" type="presOf" srcId="{02669744-2867-46D5-AA59-842B8B5C51FF}" destId="{F00912B7-5831-FF41-984A-CD19E18F6507}" srcOrd="0" destOrd="0" presId="urn:microsoft.com/office/officeart/2005/8/layout/vProcess5"/>
    <dgm:cxn modelId="{03A62814-EF2F-4694-8B24-ED07C10F1A8C}" type="presParOf" srcId="{F00912B7-5831-FF41-984A-CD19E18F6507}" destId="{EB93D0AE-EE3F-7D41-89C3-74F58AA4C764}" srcOrd="0" destOrd="0" presId="urn:microsoft.com/office/officeart/2005/8/layout/vProcess5"/>
    <dgm:cxn modelId="{F6A5898B-FB24-4D9A-83D2-3DE4C28F124D}" type="presParOf" srcId="{F00912B7-5831-FF41-984A-CD19E18F6507}" destId="{39FD8459-E13B-244F-9CFC-47E2D43E1E07}" srcOrd="1" destOrd="0" presId="urn:microsoft.com/office/officeart/2005/8/layout/vProcess5"/>
    <dgm:cxn modelId="{FEFE6E22-B561-4ACE-A29D-9A750793AFE0}" type="presParOf" srcId="{F00912B7-5831-FF41-984A-CD19E18F6507}" destId="{9DDCB596-2C39-9B45-87BD-B8BF4D846F8E}" srcOrd="2" destOrd="0" presId="urn:microsoft.com/office/officeart/2005/8/layout/vProcess5"/>
    <dgm:cxn modelId="{9F424B32-083C-43A4-9001-C0AA027922DA}" type="presParOf" srcId="{F00912B7-5831-FF41-984A-CD19E18F6507}" destId="{34899636-497A-7649-AAFE-99230A3699C7}" srcOrd="3" destOrd="0" presId="urn:microsoft.com/office/officeart/2005/8/layout/vProcess5"/>
    <dgm:cxn modelId="{6CA745BF-87FA-4BB6-8813-13DCD7C34CC2}" type="presParOf" srcId="{F00912B7-5831-FF41-984A-CD19E18F6507}" destId="{3510FCB9-CBE9-BC4D-8B5D-040634EEF663}" srcOrd="4" destOrd="0" presId="urn:microsoft.com/office/officeart/2005/8/layout/vProcess5"/>
    <dgm:cxn modelId="{22B1A6D8-D116-4953-9E80-09B02E4F33B7}" type="presParOf" srcId="{F00912B7-5831-FF41-984A-CD19E18F6507}" destId="{EE638BDA-91AA-F541-BB79-29217E97A141}" srcOrd="5" destOrd="0" presId="urn:microsoft.com/office/officeart/2005/8/layout/vProcess5"/>
    <dgm:cxn modelId="{77C7F5F2-7D31-476C-8E9C-6820B1A34A52}" type="presParOf" srcId="{F00912B7-5831-FF41-984A-CD19E18F6507}" destId="{71435798-1C2C-C54C-8FF5-4D154F22A7E9}" srcOrd="6" destOrd="0" presId="urn:microsoft.com/office/officeart/2005/8/layout/vProcess5"/>
    <dgm:cxn modelId="{EAD43CEC-C159-478B-ADA3-FAFA22B9C7F1}" type="presParOf" srcId="{F00912B7-5831-FF41-984A-CD19E18F6507}" destId="{07746A79-9637-8747-A9E9-36342451ED20}" srcOrd="7" destOrd="0" presId="urn:microsoft.com/office/officeart/2005/8/layout/vProcess5"/>
    <dgm:cxn modelId="{69CA00F7-0DE8-48E9-8D12-457E573DF1B3}" type="presParOf" srcId="{F00912B7-5831-FF41-984A-CD19E18F6507}" destId="{65BF5366-03F6-3348-9B48-CD02E871DD7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B2B12D-CC55-4401-B700-D489B02247D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CB405A4-BF3D-4301-B150-DBC97756EB5A}">
      <dgm:prSet/>
      <dgm:spPr/>
      <dgm:t>
        <a:bodyPr/>
        <a:lstStyle/>
        <a:p>
          <a:r>
            <a:rPr lang="en-US"/>
            <a:t>Luke 3:23 Now Jesus himself was about thirty years old when he began his ministry. He was the son, so it was thought, of Joseph, the son of Heli, </a:t>
          </a:r>
        </a:p>
      </dgm:t>
    </dgm:pt>
    <dgm:pt modelId="{8FA073E7-7FC8-4435-9D07-F6113DE8AC2A}" type="parTrans" cxnId="{A27A9AEB-297C-4F94-A220-BB6C4DC69298}">
      <dgm:prSet/>
      <dgm:spPr/>
      <dgm:t>
        <a:bodyPr/>
        <a:lstStyle/>
        <a:p>
          <a:endParaRPr lang="en-US"/>
        </a:p>
      </dgm:t>
    </dgm:pt>
    <dgm:pt modelId="{8FC0B6F8-BB2E-429D-B3CA-9CB3922EE8C9}" type="sibTrans" cxnId="{A27A9AEB-297C-4F94-A220-BB6C4DC69298}">
      <dgm:prSet/>
      <dgm:spPr/>
      <dgm:t>
        <a:bodyPr/>
        <a:lstStyle/>
        <a:p>
          <a:endParaRPr lang="en-US"/>
        </a:p>
      </dgm:t>
    </dgm:pt>
    <dgm:pt modelId="{CE31D37C-09D9-45D9-9E28-119D6850360D}">
      <dgm:prSet/>
      <dgm:spPr/>
      <dgm:t>
        <a:bodyPr/>
        <a:lstStyle/>
        <a:p>
          <a:r>
            <a:rPr lang="en-US"/>
            <a:t>27 the son of Joanan, the son of Rhesa, the son of Zerubbabel, the son of Shealtiel, the son of Neri,</a:t>
          </a:r>
        </a:p>
      </dgm:t>
    </dgm:pt>
    <dgm:pt modelId="{9A1654F4-B6DA-4540-AA18-B42DBB9B90CA}" type="parTrans" cxnId="{607FD4E4-BFB4-4645-8627-75CBD72B0596}">
      <dgm:prSet/>
      <dgm:spPr/>
      <dgm:t>
        <a:bodyPr/>
        <a:lstStyle/>
        <a:p>
          <a:endParaRPr lang="en-US"/>
        </a:p>
      </dgm:t>
    </dgm:pt>
    <dgm:pt modelId="{5053B83E-5271-4556-8003-5B9C3F9E6B81}" type="sibTrans" cxnId="{607FD4E4-BFB4-4645-8627-75CBD72B0596}">
      <dgm:prSet/>
      <dgm:spPr/>
      <dgm:t>
        <a:bodyPr/>
        <a:lstStyle/>
        <a:p>
          <a:endParaRPr lang="en-US"/>
        </a:p>
      </dgm:t>
    </dgm:pt>
    <dgm:pt modelId="{DFC97423-90BA-40CD-842B-824D52ABDC98}">
      <dgm:prSet/>
      <dgm:spPr/>
      <dgm:t>
        <a:bodyPr/>
        <a:lstStyle/>
        <a:p>
          <a:r>
            <a:rPr lang="en-US" dirty="0"/>
            <a:t>31 the son of </a:t>
          </a:r>
          <a:r>
            <a:rPr lang="en-US" dirty="0" err="1"/>
            <a:t>Melea</a:t>
          </a:r>
          <a:r>
            <a:rPr lang="en-US" dirty="0"/>
            <a:t>, the son of </a:t>
          </a:r>
          <a:r>
            <a:rPr lang="en-US" dirty="0" err="1"/>
            <a:t>Menna</a:t>
          </a:r>
          <a:r>
            <a:rPr lang="en-US" dirty="0"/>
            <a:t>, the son of Mattatha, </a:t>
          </a:r>
          <a:r>
            <a:rPr lang="en-US" i="1" dirty="0"/>
            <a:t>the son of Nathan</a:t>
          </a:r>
          <a:r>
            <a:rPr lang="en-US" dirty="0"/>
            <a:t>, the son of David,</a:t>
          </a:r>
        </a:p>
      </dgm:t>
    </dgm:pt>
    <dgm:pt modelId="{BCDB5EA1-E0C4-4AF8-9568-C3DD9F9E6938}" type="parTrans" cxnId="{67FFEF90-AEB5-4059-91EC-EEE70C340E9A}">
      <dgm:prSet/>
      <dgm:spPr/>
      <dgm:t>
        <a:bodyPr/>
        <a:lstStyle/>
        <a:p>
          <a:endParaRPr lang="en-US"/>
        </a:p>
      </dgm:t>
    </dgm:pt>
    <dgm:pt modelId="{3B81F6C9-5F1F-4541-92F0-74CF52B9774D}" type="sibTrans" cxnId="{67FFEF90-AEB5-4059-91EC-EEE70C340E9A}">
      <dgm:prSet/>
      <dgm:spPr/>
      <dgm:t>
        <a:bodyPr/>
        <a:lstStyle/>
        <a:p>
          <a:endParaRPr lang="en-US"/>
        </a:p>
      </dgm:t>
    </dgm:pt>
    <dgm:pt modelId="{49B70A46-F1FE-A04C-8780-6F70778046EA}" type="pres">
      <dgm:prSet presAssocID="{0AB2B12D-CC55-4401-B700-D489B02247DC}" presName="vert0" presStyleCnt="0">
        <dgm:presLayoutVars>
          <dgm:dir/>
          <dgm:animOne val="branch"/>
          <dgm:animLvl val="lvl"/>
        </dgm:presLayoutVars>
      </dgm:prSet>
      <dgm:spPr/>
    </dgm:pt>
    <dgm:pt modelId="{9100F69E-E86E-D744-885A-673804F142A2}" type="pres">
      <dgm:prSet presAssocID="{7CB405A4-BF3D-4301-B150-DBC97756EB5A}" presName="thickLine" presStyleLbl="alignNode1" presStyleIdx="0" presStyleCnt="3" custLinFactNeighborX="3271" custLinFactNeighborY="6711"/>
      <dgm:spPr/>
    </dgm:pt>
    <dgm:pt modelId="{9C20AE77-CCA6-5D41-BFFA-D1C54A7B3605}" type="pres">
      <dgm:prSet presAssocID="{7CB405A4-BF3D-4301-B150-DBC97756EB5A}" presName="horz1" presStyleCnt="0"/>
      <dgm:spPr/>
    </dgm:pt>
    <dgm:pt modelId="{753C4ED7-77B7-8647-9C0E-A18A025B86C3}" type="pres">
      <dgm:prSet presAssocID="{7CB405A4-BF3D-4301-B150-DBC97756EB5A}" presName="tx1" presStyleLbl="revTx" presStyleIdx="0" presStyleCnt="3"/>
      <dgm:spPr/>
    </dgm:pt>
    <dgm:pt modelId="{05BB7DE8-795F-E14C-943A-6E22D06F405B}" type="pres">
      <dgm:prSet presAssocID="{7CB405A4-BF3D-4301-B150-DBC97756EB5A}" presName="vert1" presStyleCnt="0"/>
      <dgm:spPr/>
    </dgm:pt>
    <dgm:pt modelId="{3EEFF2BF-6AC8-864A-8238-EFC6DE34191E}" type="pres">
      <dgm:prSet presAssocID="{CE31D37C-09D9-45D9-9E28-119D6850360D}" presName="thickLine" presStyleLbl="alignNode1" presStyleIdx="1" presStyleCnt="3"/>
      <dgm:spPr/>
    </dgm:pt>
    <dgm:pt modelId="{4FE1479D-38C1-1E45-9DB1-EBF950ADBB27}" type="pres">
      <dgm:prSet presAssocID="{CE31D37C-09D9-45D9-9E28-119D6850360D}" presName="horz1" presStyleCnt="0"/>
      <dgm:spPr/>
    </dgm:pt>
    <dgm:pt modelId="{2D3B328F-E0E9-A741-ABFF-BC9D7674404D}" type="pres">
      <dgm:prSet presAssocID="{CE31D37C-09D9-45D9-9E28-119D6850360D}" presName="tx1" presStyleLbl="revTx" presStyleIdx="1" presStyleCnt="3"/>
      <dgm:spPr/>
    </dgm:pt>
    <dgm:pt modelId="{6C13DDF8-A5BE-4049-814E-B4F7A888EC82}" type="pres">
      <dgm:prSet presAssocID="{CE31D37C-09D9-45D9-9E28-119D6850360D}" presName="vert1" presStyleCnt="0"/>
      <dgm:spPr/>
    </dgm:pt>
    <dgm:pt modelId="{3C14E8BC-531A-A742-BD4A-D904F12E8361}" type="pres">
      <dgm:prSet presAssocID="{DFC97423-90BA-40CD-842B-824D52ABDC98}" presName="thickLine" presStyleLbl="alignNode1" presStyleIdx="2" presStyleCnt="3" custLinFactNeighborX="-467" custLinFactNeighborY="-27096"/>
      <dgm:spPr/>
    </dgm:pt>
    <dgm:pt modelId="{1DAB251D-A0E8-6E45-B954-7BBA3EF625FC}" type="pres">
      <dgm:prSet presAssocID="{DFC97423-90BA-40CD-842B-824D52ABDC98}" presName="horz1" presStyleCnt="0"/>
      <dgm:spPr/>
    </dgm:pt>
    <dgm:pt modelId="{1F133C82-04AF-0D44-866B-9A1F6626EB8A}" type="pres">
      <dgm:prSet presAssocID="{DFC97423-90BA-40CD-842B-824D52ABDC98}" presName="tx1" presStyleLbl="revTx" presStyleIdx="2" presStyleCnt="3" custLinFactNeighborX="-467" custLinFactNeighborY="-26901"/>
      <dgm:spPr/>
    </dgm:pt>
    <dgm:pt modelId="{66795573-E009-2A44-8284-4B7353681434}" type="pres">
      <dgm:prSet presAssocID="{DFC97423-90BA-40CD-842B-824D52ABDC98}" presName="vert1" presStyleCnt="0"/>
      <dgm:spPr/>
    </dgm:pt>
  </dgm:ptLst>
  <dgm:cxnLst>
    <dgm:cxn modelId="{516AC04D-94AC-174E-96ED-8630B38C6E2D}" type="presOf" srcId="{DFC97423-90BA-40CD-842B-824D52ABDC98}" destId="{1F133C82-04AF-0D44-866B-9A1F6626EB8A}" srcOrd="0" destOrd="0" presId="urn:microsoft.com/office/officeart/2008/layout/LinedList"/>
    <dgm:cxn modelId="{772E087E-BBA8-DE4A-8E01-42E47179B365}" type="presOf" srcId="{CE31D37C-09D9-45D9-9E28-119D6850360D}" destId="{2D3B328F-E0E9-A741-ABFF-BC9D7674404D}" srcOrd="0" destOrd="0" presId="urn:microsoft.com/office/officeart/2008/layout/LinedList"/>
    <dgm:cxn modelId="{67FFEF90-AEB5-4059-91EC-EEE70C340E9A}" srcId="{0AB2B12D-CC55-4401-B700-D489B02247DC}" destId="{DFC97423-90BA-40CD-842B-824D52ABDC98}" srcOrd="2" destOrd="0" parTransId="{BCDB5EA1-E0C4-4AF8-9568-C3DD9F9E6938}" sibTransId="{3B81F6C9-5F1F-4541-92F0-74CF52B9774D}"/>
    <dgm:cxn modelId="{0B0265C1-4EAA-2048-A10D-7A9721D0570A}" type="presOf" srcId="{7CB405A4-BF3D-4301-B150-DBC97756EB5A}" destId="{753C4ED7-77B7-8647-9C0E-A18A025B86C3}" srcOrd="0" destOrd="0" presId="urn:microsoft.com/office/officeart/2008/layout/LinedList"/>
    <dgm:cxn modelId="{13FA3EE3-A15F-B941-81DC-EC3C50BE7726}" type="presOf" srcId="{0AB2B12D-CC55-4401-B700-D489B02247DC}" destId="{49B70A46-F1FE-A04C-8780-6F70778046EA}" srcOrd="0" destOrd="0" presId="urn:microsoft.com/office/officeart/2008/layout/LinedList"/>
    <dgm:cxn modelId="{607FD4E4-BFB4-4645-8627-75CBD72B0596}" srcId="{0AB2B12D-CC55-4401-B700-D489B02247DC}" destId="{CE31D37C-09D9-45D9-9E28-119D6850360D}" srcOrd="1" destOrd="0" parTransId="{9A1654F4-B6DA-4540-AA18-B42DBB9B90CA}" sibTransId="{5053B83E-5271-4556-8003-5B9C3F9E6B81}"/>
    <dgm:cxn modelId="{A27A9AEB-297C-4F94-A220-BB6C4DC69298}" srcId="{0AB2B12D-CC55-4401-B700-D489B02247DC}" destId="{7CB405A4-BF3D-4301-B150-DBC97756EB5A}" srcOrd="0" destOrd="0" parTransId="{8FA073E7-7FC8-4435-9D07-F6113DE8AC2A}" sibTransId="{8FC0B6F8-BB2E-429D-B3CA-9CB3922EE8C9}"/>
    <dgm:cxn modelId="{A1F3C9FA-B7F0-074F-B7C4-6AD1313E399F}" type="presParOf" srcId="{49B70A46-F1FE-A04C-8780-6F70778046EA}" destId="{9100F69E-E86E-D744-885A-673804F142A2}" srcOrd="0" destOrd="0" presId="urn:microsoft.com/office/officeart/2008/layout/LinedList"/>
    <dgm:cxn modelId="{6A8FC198-B5FF-EC4E-A8AB-56CC93096A68}" type="presParOf" srcId="{49B70A46-F1FE-A04C-8780-6F70778046EA}" destId="{9C20AE77-CCA6-5D41-BFFA-D1C54A7B3605}" srcOrd="1" destOrd="0" presId="urn:microsoft.com/office/officeart/2008/layout/LinedList"/>
    <dgm:cxn modelId="{E17F7695-1115-A640-82B8-BB5022C972A8}" type="presParOf" srcId="{9C20AE77-CCA6-5D41-BFFA-D1C54A7B3605}" destId="{753C4ED7-77B7-8647-9C0E-A18A025B86C3}" srcOrd="0" destOrd="0" presId="urn:microsoft.com/office/officeart/2008/layout/LinedList"/>
    <dgm:cxn modelId="{19BB8F9F-6793-314B-9457-2462520E4465}" type="presParOf" srcId="{9C20AE77-CCA6-5D41-BFFA-D1C54A7B3605}" destId="{05BB7DE8-795F-E14C-943A-6E22D06F405B}" srcOrd="1" destOrd="0" presId="urn:microsoft.com/office/officeart/2008/layout/LinedList"/>
    <dgm:cxn modelId="{8C92340F-73D4-7E4A-B086-6E7370664CA7}" type="presParOf" srcId="{49B70A46-F1FE-A04C-8780-6F70778046EA}" destId="{3EEFF2BF-6AC8-864A-8238-EFC6DE34191E}" srcOrd="2" destOrd="0" presId="urn:microsoft.com/office/officeart/2008/layout/LinedList"/>
    <dgm:cxn modelId="{41131BE0-7482-5743-8032-3ADFDC0D1EF5}" type="presParOf" srcId="{49B70A46-F1FE-A04C-8780-6F70778046EA}" destId="{4FE1479D-38C1-1E45-9DB1-EBF950ADBB27}" srcOrd="3" destOrd="0" presId="urn:microsoft.com/office/officeart/2008/layout/LinedList"/>
    <dgm:cxn modelId="{B85407CE-37EC-B74B-B9D8-C17A6060FD0A}" type="presParOf" srcId="{4FE1479D-38C1-1E45-9DB1-EBF950ADBB27}" destId="{2D3B328F-E0E9-A741-ABFF-BC9D7674404D}" srcOrd="0" destOrd="0" presId="urn:microsoft.com/office/officeart/2008/layout/LinedList"/>
    <dgm:cxn modelId="{CDE9F7E5-D76D-F547-8258-18B765683C76}" type="presParOf" srcId="{4FE1479D-38C1-1E45-9DB1-EBF950ADBB27}" destId="{6C13DDF8-A5BE-4049-814E-B4F7A888EC82}" srcOrd="1" destOrd="0" presId="urn:microsoft.com/office/officeart/2008/layout/LinedList"/>
    <dgm:cxn modelId="{2E61B8F3-8875-CE45-A3F3-0889A0F65949}" type="presParOf" srcId="{49B70A46-F1FE-A04C-8780-6F70778046EA}" destId="{3C14E8BC-531A-A742-BD4A-D904F12E8361}" srcOrd="4" destOrd="0" presId="urn:microsoft.com/office/officeart/2008/layout/LinedList"/>
    <dgm:cxn modelId="{909F536F-8898-384B-BC1A-33BB03F8A79A}" type="presParOf" srcId="{49B70A46-F1FE-A04C-8780-6F70778046EA}" destId="{1DAB251D-A0E8-6E45-B954-7BBA3EF625FC}" srcOrd="5" destOrd="0" presId="urn:microsoft.com/office/officeart/2008/layout/LinedList"/>
    <dgm:cxn modelId="{B1AFB535-D698-3743-AE9A-2C03909DC382}" type="presParOf" srcId="{1DAB251D-A0E8-6E45-B954-7BBA3EF625FC}" destId="{1F133C82-04AF-0D44-866B-9A1F6626EB8A}" srcOrd="0" destOrd="0" presId="urn:microsoft.com/office/officeart/2008/layout/LinedList"/>
    <dgm:cxn modelId="{05A47918-888E-5648-82D5-2CB58832D524}" type="presParOf" srcId="{1DAB251D-A0E8-6E45-B954-7BBA3EF625FC}" destId="{66795573-E009-2A44-8284-4B735368143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D8459-E13B-244F-9CFC-47E2D43E1E07}">
      <dsp:nvSpPr>
        <dsp:cNvPr id="0" name=""/>
        <dsp:cNvSpPr/>
      </dsp:nvSpPr>
      <dsp:spPr>
        <a:xfrm>
          <a:off x="0" y="0"/>
          <a:ext cx="6930390" cy="134874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Matt 1:1 A record of the genealogy of Jesus Christ the </a:t>
          </a:r>
          <a:r>
            <a:rPr lang="en-US" sz="2400" i="1" kern="1200" dirty="0">
              <a:latin typeface="Calibri" panose="020F0502020204030204" pitchFamily="34" charset="0"/>
              <a:cs typeface="Calibri" panose="020F0502020204030204" pitchFamily="34" charset="0"/>
            </a:rPr>
            <a:t>son of David</a:t>
          </a:r>
          <a:r>
            <a:rPr lang="en-US" sz="2400" kern="1200" dirty="0">
              <a:latin typeface="Calibri" panose="020F0502020204030204" pitchFamily="34" charset="0"/>
              <a:cs typeface="Calibri" panose="020F0502020204030204" pitchFamily="34" charset="0"/>
            </a:rPr>
            <a:t>, the son of Abraham:  (NIV)</a:t>
          </a:r>
        </a:p>
      </dsp:txBody>
      <dsp:txXfrm>
        <a:off x="39503" y="39503"/>
        <a:ext cx="5474994" cy="1269734"/>
      </dsp:txXfrm>
    </dsp:sp>
    <dsp:sp modelId="{9DDCB596-2C39-9B45-87BD-B8BF4D846F8E}">
      <dsp:nvSpPr>
        <dsp:cNvPr id="0" name=""/>
        <dsp:cNvSpPr/>
      </dsp:nvSpPr>
      <dsp:spPr>
        <a:xfrm>
          <a:off x="611504" y="1573529"/>
          <a:ext cx="6930390" cy="134874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6 and Jesse the father of King David. David was the </a:t>
          </a:r>
          <a:r>
            <a:rPr lang="en-US" sz="2400" i="1" kern="1200" dirty="0">
              <a:latin typeface="Calibri" panose="020F0502020204030204" pitchFamily="34" charset="0"/>
              <a:cs typeface="Calibri" panose="020F0502020204030204" pitchFamily="34" charset="0"/>
            </a:rPr>
            <a:t>father of Solomon</a:t>
          </a:r>
          <a:r>
            <a:rPr lang="en-US" sz="2400" kern="1200" dirty="0">
              <a:latin typeface="Calibri" panose="020F0502020204030204" pitchFamily="34" charset="0"/>
              <a:cs typeface="Calibri" panose="020F0502020204030204" pitchFamily="34" charset="0"/>
            </a:rPr>
            <a:t>, whose mother had been Uriah's wife,</a:t>
          </a:r>
        </a:p>
      </dsp:txBody>
      <dsp:txXfrm>
        <a:off x="651007" y="1613032"/>
        <a:ext cx="5363198" cy="1269734"/>
      </dsp:txXfrm>
    </dsp:sp>
    <dsp:sp modelId="{34899636-497A-7649-AAFE-99230A3699C7}">
      <dsp:nvSpPr>
        <dsp:cNvPr id="0" name=""/>
        <dsp:cNvSpPr/>
      </dsp:nvSpPr>
      <dsp:spPr>
        <a:xfrm>
          <a:off x="1223009" y="3147059"/>
          <a:ext cx="6930390" cy="134874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16 and Jacob the father of Joseph, the husband of Mary, and Mary was the mother of Jesus who is called the Messiah.</a:t>
          </a:r>
        </a:p>
      </dsp:txBody>
      <dsp:txXfrm>
        <a:off x="1262512" y="3186562"/>
        <a:ext cx="5363198" cy="1269734"/>
      </dsp:txXfrm>
    </dsp:sp>
    <dsp:sp modelId="{3510FCB9-CBE9-BC4D-8B5D-040634EEF663}">
      <dsp:nvSpPr>
        <dsp:cNvPr id="0" name=""/>
        <dsp:cNvSpPr/>
      </dsp:nvSpPr>
      <dsp:spPr>
        <a:xfrm>
          <a:off x="6053709" y="1022794"/>
          <a:ext cx="876681" cy="876681"/>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250962" y="1022794"/>
        <a:ext cx="482175" cy="659702"/>
      </dsp:txXfrm>
    </dsp:sp>
    <dsp:sp modelId="{EE638BDA-91AA-F541-BB79-29217E97A141}">
      <dsp:nvSpPr>
        <dsp:cNvPr id="0" name=""/>
        <dsp:cNvSpPr/>
      </dsp:nvSpPr>
      <dsp:spPr>
        <a:xfrm>
          <a:off x="6665214" y="2587332"/>
          <a:ext cx="876681" cy="876681"/>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862467" y="2587332"/>
        <a:ext cx="482175" cy="659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0F69E-E86E-D744-885A-673804F142A2}">
      <dsp:nvSpPr>
        <dsp:cNvPr id="0" name=""/>
        <dsp:cNvSpPr/>
      </dsp:nvSpPr>
      <dsp:spPr>
        <a:xfrm>
          <a:off x="0" y="90487"/>
          <a:ext cx="81534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3C4ED7-77B7-8647-9C0E-A18A025B86C3}">
      <dsp:nvSpPr>
        <dsp:cNvPr id="0" name=""/>
        <dsp:cNvSpPr/>
      </dsp:nvSpPr>
      <dsp:spPr>
        <a:xfrm>
          <a:off x="0" y="1934"/>
          <a:ext cx="8153400" cy="1319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Luke 3:23 Now Jesus himself was about thirty years old when he began his ministry. He was the son, so it was thought, of Joseph, the son of Heli, </a:t>
          </a:r>
        </a:p>
      </dsp:txBody>
      <dsp:txXfrm>
        <a:off x="0" y="1934"/>
        <a:ext cx="8153400" cy="1319510"/>
      </dsp:txXfrm>
    </dsp:sp>
    <dsp:sp modelId="{3EEFF2BF-6AC8-864A-8238-EFC6DE34191E}">
      <dsp:nvSpPr>
        <dsp:cNvPr id="0" name=""/>
        <dsp:cNvSpPr/>
      </dsp:nvSpPr>
      <dsp:spPr>
        <a:xfrm>
          <a:off x="0" y="1321444"/>
          <a:ext cx="81534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3B328F-E0E9-A741-ABFF-BC9D7674404D}">
      <dsp:nvSpPr>
        <dsp:cNvPr id="0" name=""/>
        <dsp:cNvSpPr/>
      </dsp:nvSpPr>
      <dsp:spPr>
        <a:xfrm>
          <a:off x="0" y="1321444"/>
          <a:ext cx="8153400" cy="1319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27 the son of Joanan, the son of Rhesa, the son of Zerubbabel, the son of Shealtiel, the son of Neri,</a:t>
          </a:r>
        </a:p>
      </dsp:txBody>
      <dsp:txXfrm>
        <a:off x="0" y="1321444"/>
        <a:ext cx="8153400" cy="1319510"/>
      </dsp:txXfrm>
    </dsp:sp>
    <dsp:sp modelId="{3C14E8BC-531A-A742-BD4A-D904F12E8361}">
      <dsp:nvSpPr>
        <dsp:cNvPr id="0" name=""/>
        <dsp:cNvSpPr/>
      </dsp:nvSpPr>
      <dsp:spPr>
        <a:xfrm>
          <a:off x="0" y="2283420"/>
          <a:ext cx="81534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133C82-04AF-0D44-866B-9A1F6626EB8A}">
      <dsp:nvSpPr>
        <dsp:cNvPr id="0" name=""/>
        <dsp:cNvSpPr/>
      </dsp:nvSpPr>
      <dsp:spPr>
        <a:xfrm>
          <a:off x="0" y="2285993"/>
          <a:ext cx="8153400" cy="1319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31 the son of </a:t>
          </a:r>
          <a:r>
            <a:rPr lang="en-US" sz="2600" kern="1200" dirty="0" err="1"/>
            <a:t>Melea</a:t>
          </a:r>
          <a:r>
            <a:rPr lang="en-US" sz="2600" kern="1200" dirty="0"/>
            <a:t>, the son of </a:t>
          </a:r>
          <a:r>
            <a:rPr lang="en-US" sz="2600" kern="1200" dirty="0" err="1"/>
            <a:t>Menna</a:t>
          </a:r>
          <a:r>
            <a:rPr lang="en-US" sz="2600" kern="1200" dirty="0"/>
            <a:t>, the son of Mattatha, </a:t>
          </a:r>
          <a:r>
            <a:rPr lang="en-US" sz="2600" i="1" kern="1200" dirty="0"/>
            <a:t>the son of Nathan</a:t>
          </a:r>
          <a:r>
            <a:rPr lang="en-US" sz="2600" kern="1200" dirty="0"/>
            <a:t>, the son of David,</a:t>
          </a:r>
        </a:p>
      </dsp:txBody>
      <dsp:txXfrm>
        <a:off x="0" y="2285993"/>
        <a:ext cx="8153400" cy="131951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4345C6-35E6-B6DE-0E3F-12A4A070F6A2}"/>
              </a:ext>
            </a:extLst>
          </p:cNvPr>
          <p:cNvSpPr>
            <a:spLocks noGrp="1"/>
          </p:cNvSpPr>
          <p:nvPr>
            <p:ph type="hdr" sz="quarter"/>
          </p:nvPr>
        </p:nvSpPr>
        <p:spPr>
          <a:xfrm>
            <a:off x="0" y="0"/>
            <a:ext cx="3070225" cy="469900"/>
          </a:xfrm>
          <a:prstGeom prst="rect">
            <a:avLst/>
          </a:prstGeom>
        </p:spPr>
        <p:txBody>
          <a:bodyPr vert="horz" lIns="91440" tIns="45720" rIns="91440" bIns="45720" rtlCol="0"/>
          <a:lstStyle>
            <a:lvl1pPr algn="l" eaLnBrk="1" hangingPunct="1">
              <a:defRPr sz="120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0A20DE07-0A33-8678-1460-9FE4EA630380}"/>
              </a:ext>
            </a:extLst>
          </p:cNvPr>
          <p:cNvSpPr>
            <a:spLocks noGrp="1"/>
          </p:cNvSpPr>
          <p:nvPr>
            <p:ph type="dt" sz="quarter" idx="1"/>
          </p:nvPr>
        </p:nvSpPr>
        <p:spPr>
          <a:xfrm>
            <a:off x="4014788" y="0"/>
            <a:ext cx="3070225" cy="469900"/>
          </a:xfrm>
          <a:prstGeom prst="rect">
            <a:avLst/>
          </a:prstGeom>
        </p:spPr>
        <p:txBody>
          <a:bodyPr vert="horz" lIns="91440" tIns="45720" rIns="91440" bIns="45720" rtlCol="0"/>
          <a:lstStyle>
            <a:lvl1pPr algn="r" eaLnBrk="1" hangingPunct="1">
              <a:defRPr sz="1200">
                <a:latin typeface="Arial" charset="0"/>
                <a:ea typeface="ＭＳ Ｐゴシック" charset="-128"/>
              </a:defRPr>
            </a:lvl1pPr>
          </a:lstStyle>
          <a:p>
            <a:pPr>
              <a:defRPr/>
            </a:pPr>
            <a:fld id="{F47FEFE0-BC11-9C4E-B464-BC9DE90D3CF1}" type="datetimeFigureOut">
              <a:rPr lang="en-US"/>
              <a:pPr>
                <a:defRPr/>
              </a:pPr>
              <a:t>8/2/2025</a:t>
            </a:fld>
            <a:endParaRPr lang="en-US"/>
          </a:p>
        </p:txBody>
      </p:sp>
      <p:sp>
        <p:nvSpPr>
          <p:cNvPr id="4" name="Footer Placeholder 3">
            <a:extLst>
              <a:ext uri="{FF2B5EF4-FFF2-40B4-BE49-F238E27FC236}">
                <a16:creationId xmlns:a16="http://schemas.microsoft.com/office/drawing/2014/main" id="{76673FB0-88E6-35B7-1544-18CA2910B994}"/>
              </a:ext>
            </a:extLst>
          </p:cNvPr>
          <p:cNvSpPr>
            <a:spLocks noGrp="1"/>
          </p:cNvSpPr>
          <p:nvPr>
            <p:ph type="ftr" sz="quarter" idx="2"/>
          </p:nvPr>
        </p:nvSpPr>
        <p:spPr>
          <a:xfrm>
            <a:off x="0" y="8902700"/>
            <a:ext cx="3070225" cy="469900"/>
          </a:xfrm>
          <a:prstGeom prst="rect">
            <a:avLst/>
          </a:prstGeom>
        </p:spPr>
        <p:txBody>
          <a:bodyPr vert="horz" lIns="91440" tIns="45720" rIns="91440" bIns="45720" rtlCol="0" anchor="b"/>
          <a:lstStyle>
            <a:lvl1pPr algn="l" eaLnBrk="1" hangingPunct="1">
              <a:defRPr sz="1200">
                <a:latin typeface="Arial"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DFE8C26C-EDEB-7749-A615-2D48493DB2F4}"/>
              </a:ext>
            </a:extLst>
          </p:cNvPr>
          <p:cNvSpPr>
            <a:spLocks noGrp="1"/>
          </p:cNvSpPr>
          <p:nvPr>
            <p:ph type="sldNum" sz="quarter" idx="3"/>
          </p:nvPr>
        </p:nvSpPr>
        <p:spPr>
          <a:xfrm>
            <a:off x="4014788" y="8902700"/>
            <a:ext cx="3070225" cy="469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96014B8-047E-3B42-8C87-5AD3ED20616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3DD240-2EE0-852A-EF82-41BE81B3692C}"/>
              </a:ext>
            </a:extLst>
          </p:cNvPr>
          <p:cNvSpPr>
            <a:spLocks noGrp="1"/>
          </p:cNvSpPr>
          <p:nvPr>
            <p:ph type="hdr" sz="quarter"/>
          </p:nvPr>
        </p:nvSpPr>
        <p:spPr>
          <a:xfrm>
            <a:off x="0" y="0"/>
            <a:ext cx="3070225" cy="468313"/>
          </a:xfrm>
          <a:prstGeom prst="rect">
            <a:avLst/>
          </a:prstGeom>
        </p:spPr>
        <p:txBody>
          <a:bodyPr vert="horz" lIns="91440" tIns="45720" rIns="91440" bIns="45720" rtlCol="0"/>
          <a:lstStyle>
            <a:lvl1pPr algn="l" eaLnBrk="1" hangingPunct="1">
              <a:defRPr sz="1200">
                <a:latin typeface="Arial" charset="0"/>
                <a:ea typeface="ＭＳ Ｐゴシック"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FB5BEC3D-47D3-D652-E18C-9FBCCBFF5C36}"/>
              </a:ext>
            </a:extLst>
          </p:cNvPr>
          <p:cNvSpPr>
            <a:spLocks noGrp="1"/>
          </p:cNvSpPr>
          <p:nvPr>
            <p:ph type="dt" idx="1"/>
          </p:nvPr>
        </p:nvSpPr>
        <p:spPr>
          <a:xfrm>
            <a:off x="4014788" y="0"/>
            <a:ext cx="3070225" cy="4683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89A3423E-7D6C-1441-BB59-7520524BB78A}" type="datetimeFigureOut">
              <a:rPr lang="en-US" altLang="en-US"/>
              <a:pPr>
                <a:defRPr/>
              </a:pPr>
              <a:t>8/2/2025</a:t>
            </a:fld>
            <a:endParaRPr lang="en-US" altLang="en-US"/>
          </a:p>
        </p:txBody>
      </p:sp>
      <p:sp>
        <p:nvSpPr>
          <p:cNvPr id="4" name="Slide Image Placeholder 3">
            <a:extLst>
              <a:ext uri="{FF2B5EF4-FFF2-40B4-BE49-F238E27FC236}">
                <a16:creationId xmlns:a16="http://schemas.microsoft.com/office/drawing/2014/main" id="{EACAB118-AA04-210E-0BE2-FC529AC92F58}"/>
              </a:ext>
            </a:extLst>
          </p:cNvPr>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226FC09-846F-ADE0-9FB5-9C4E87DBD10D}"/>
              </a:ext>
            </a:extLst>
          </p:cNvPr>
          <p:cNvSpPr>
            <a:spLocks noGrp="1"/>
          </p:cNvSpPr>
          <p:nvPr>
            <p:ph type="body" sz="quarter" idx="3"/>
          </p:nvPr>
        </p:nvSpPr>
        <p:spPr>
          <a:xfrm>
            <a:off x="708025" y="4451350"/>
            <a:ext cx="5670550" cy="421798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E3D6758-730A-FF11-F6A9-4DDB64B0065A}"/>
              </a:ext>
            </a:extLst>
          </p:cNvPr>
          <p:cNvSpPr>
            <a:spLocks noGrp="1"/>
          </p:cNvSpPr>
          <p:nvPr>
            <p:ph type="ftr" sz="quarter" idx="4"/>
          </p:nvPr>
        </p:nvSpPr>
        <p:spPr>
          <a:xfrm>
            <a:off x="0" y="8902700"/>
            <a:ext cx="3070225" cy="468313"/>
          </a:xfrm>
          <a:prstGeom prst="rect">
            <a:avLst/>
          </a:prstGeom>
        </p:spPr>
        <p:txBody>
          <a:bodyPr vert="horz" lIns="91440" tIns="45720" rIns="91440" bIns="45720" rtlCol="0" anchor="b"/>
          <a:lstStyle>
            <a:lvl1pPr algn="l" eaLnBrk="1" hangingPunct="1">
              <a:defRPr sz="1200">
                <a:latin typeface="Arial" charset="0"/>
                <a:ea typeface="ＭＳ Ｐゴシック"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3EE800EF-FA99-DD08-9813-B9B579C27C23}"/>
              </a:ext>
            </a:extLst>
          </p:cNvPr>
          <p:cNvSpPr>
            <a:spLocks noGrp="1"/>
          </p:cNvSpPr>
          <p:nvPr>
            <p:ph type="sldNum" sz="quarter" idx="5"/>
          </p:nvPr>
        </p:nvSpPr>
        <p:spPr>
          <a:xfrm>
            <a:off x="4014788" y="8902700"/>
            <a:ext cx="3070225" cy="4683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D8A9F1B-57A5-7D47-816E-0A3C0B48167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2D7A7655-D53E-6A2D-C230-3655A6A69110}"/>
              </a:ext>
            </a:extLst>
          </p:cNvPr>
          <p:cNvSpPr>
            <a:spLocks noGrp="1" noRot="1" noChangeAspect="1" noTextEdit="1"/>
          </p:cNvSpPr>
          <p:nvPr>
            <p:ph type="sldImg"/>
          </p:nvPr>
        </p:nvSpPr>
        <p:spPr bwMode="auto">
          <a:xfrm>
            <a:off x="419100" y="703263"/>
            <a:ext cx="62484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92E702A8-ACB9-D780-FB86-4158246898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We make it more complex than needed.</a:t>
            </a:r>
          </a:p>
          <a:p>
            <a:pPr eaLnBrk="1" hangingPunct="1"/>
            <a:r>
              <a:rPr lang="en-US" altLang="en-US">
                <a:ea typeface="ＭＳ Ｐゴシック" panose="020B0600070205080204" pitchFamily="34" charset="-128"/>
              </a:rPr>
              <a:t>We sometimes want to spiritualize every aspect</a:t>
            </a:r>
          </a:p>
        </p:txBody>
      </p:sp>
      <p:sp>
        <p:nvSpPr>
          <p:cNvPr id="16387" name="Slide Number Placeholder 3">
            <a:extLst>
              <a:ext uri="{FF2B5EF4-FFF2-40B4-BE49-F238E27FC236}">
                <a16:creationId xmlns:a16="http://schemas.microsoft.com/office/drawing/2014/main" id="{591B6138-6D87-688A-FC76-C61153A6FD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D4648A9-00F4-FD4D-ABB7-4193E9453629}"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06F586AA-DE40-38F7-69E7-A61372D6428A}"/>
              </a:ext>
            </a:extLst>
          </p:cNvPr>
          <p:cNvSpPr>
            <a:spLocks noGrp="1" noRot="1" noChangeAspect="1" noTextEdit="1"/>
          </p:cNvSpPr>
          <p:nvPr>
            <p:ph type="sldImg"/>
          </p:nvPr>
        </p:nvSpPr>
        <p:spPr bwMode="auto">
          <a:xfrm>
            <a:off x="419100" y="703263"/>
            <a:ext cx="62484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83AC10C6-3F50-0BDA-5A71-33F133C342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We go to the king</a:t>
            </a:r>
          </a:p>
          <a:p>
            <a:pPr eaLnBrk="1" hangingPunct="1">
              <a:spcBef>
                <a:spcPct val="0"/>
              </a:spcBef>
            </a:pPr>
            <a:r>
              <a:rPr lang="en-US" altLang="en-US">
                <a:ea typeface="ＭＳ Ｐゴシック" panose="020B0600070205080204" pitchFamily="34" charset="-128"/>
              </a:rPr>
              <a:t>The Kings comes to us</a:t>
            </a:r>
          </a:p>
          <a:p>
            <a:pPr eaLnBrk="1" hangingPunct="1">
              <a:spcBef>
                <a:spcPct val="0"/>
              </a:spcBef>
            </a:pPr>
            <a:r>
              <a:rPr lang="en-US" altLang="en-US">
                <a:ea typeface="ＭＳ Ｐゴシック" panose="020B0600070205080204" pitchFamily="34" charset="-128"/>
              </a:rPr>
              <a:t>We go through the Priest</a:t>
            </a:r>
          </a:p>
        </p:txBody>
      </p:sp>
      <p:sp>
        <p:nvSpPr>
          <p:cNvPr id="41987" name="Slide Number Placeholder 3">
            <a:extLst>
              <a:ext uri="{FF2B5EF4-FFF2-40B4-BE49-F238E27FC236}">
                <a16:creationId xmlns:a16="http://schemas.microsoft.com/office/drawing/2014/main" id="{96E26EE3-610A-E5D9-71B6-4431C3DE4A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0D38167-AE98-8D45-AED5-71949C26524C}" type="slidenum">
              <a:rPr lang="en-US" altLang="en-US" smtClean="0">
                <a:latin typeface="Arial" panose="020B0604020202020204" pitchFamily="34" charset="0"/>
              </a:rPr>
              <a:pPr>
                <a:spcBef>
                  <a:spcPct val="0"/>
                </a:spcBef>
              </a:pPr>
              <a:t>18</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B5E04053-0590-03C0-A3F9-CEB693C808BF}"/>
              </a:ext>
            </a:extLst>
          </p:cNvPr>
          <p:cNvSpPr>
            <a:spLocks noGrp="1" noRot="1" noChangeAspect="1" noTextEdit="1"/>
          </p:cNvSpPr>
          <p:nvPr>
            <p:ph type="sldImg"/>
          </p:nvPr>
        </p:nvSpPr>
        <p:spPr bwMode="auto">
          <a:xfrm>
            <a:off x="419100" y="703263"/>
            <a:ext cx="62484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E4D20283-8DE2-C9A1-3030-33E43D1749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Confessed sins</a:t>
            </a:r>
          </a:p>
          <a:p>
            <a:pPr eaLnBrk="1" hangingPunct="1">
              <a:spcBef>
                <a:spcPct val="0"/>
              </a:spcBef>
            </a:pPr>
            <a:r>
              <a:rPr lang="en-US" altLang="en-US">
                <a:ea typeface="ＭＳ Ｐゴシック" panose="020B0600070205080204" pitchFamily="34" charset="-128"/>
              </a:rPr>
              <a:t>The sins were deposited - daily</a:t>
            </a:r>
          </a:p>
          <a:p>
            <a:pPr eaLnBrk="1" hangingPunct="1">
              <a:spcBef>
                <a:spcPct val="0"/>
              </a:spcBef>
            </a:pPr>
            <a:r>
              <a:rPr lang="en-US" altLang="en-US">
                <a:ea typeface="ＭＳ Ｐゴシック" panose="020B0600070205080204" pitchFamily="34" charset="-128"/>
              </a:rPr>
              <a:t>The sins were withdrawn – once a year and placed on Satan  One goat was Christ – the other Satan</a:t>
            </a:r>
          </a:p>
        </p:txBody>
      </p:sp>
      <p:sp>
        <p:nvSpPr>
          <p:cNvPr id="44035" name="Slide Number Placeholder 3">
            <a:extLst>
              <a:ext uri="{FF2B5EF4-FFF2-40B4-BE49-F238E27FC236}">
                <a16:creationId xmlns:a16="http://schemas.microsoft.com/office/drawing/2014/main" id="{BA17B1FA-268A-0345-4595-53D849051E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062E43F-F896-354A-8FEB-75ACB92EC7B8}" type="slidenum">
              <a:rPr lang="en-US" altLang="en-US" smtClean="0">
                <a:latin typeface="Arial" panose="020B0604020202020204" pitchFamily="34" charset="0"/>
              </a:rPr>
              <a:pPr>
                <a:spcBef>
                  <a:spcPct val="0"/>
                </a:spcBef>
              </a:pPr>
              <a:t>19</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C0499962-77B2-2D3A-4B32-7CB3273196A9}"/>
              </a:ext>
            </a:extLst>
          </p:cNvPr>
          <p:cNvSpPr>
            <a:spLocks noGrp="1" noRot="1" noChangeAspect="1" noTextEdit="1"/>
          </p:cNvSpPr>
          <p:nvPr>
            <p:ph type="sldImg"/>
          </p:nvPr>
        </p:nvSpPr>
        <p:spPr bwMode="auto">
          <a:xfrm>
            <a:off x="419100" y="703263"/>
            <a:ext cx="62484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6FCA04CF-E84F-A423-06EA-DA5BC7B5E6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Why 490 years?  70 years exile because never gave land a rest.  Also, from Saul to last king.  490 years.</a:t>
            </a:r>
          </a:p>
          <a:p>
            <a:pPr eaLnBrk="1" hangingPunct="1"/>
            <a:r>
              <a:rPr lang="en-US" altLang="en-US">
                <a:ea typeface="ＭＳ Ｐゴシック" panose="020B0600070205080204" pitchFamily="34" charset="-128"/>
              </a:rPr>
              <a:t>Why 1,000 years?</a:t>
            </a:r>
          </a:p>
          <a:p>
            <a:pPr eaLnBrk="1" hangingPunct="1"/>
            <a:endParaRPr lang="en-US" altLang="en-US">
              <a:ea typeface="ＭＳ Ｐゴシック" panose="020B0600070205080204" pitchFamily="34" charset="-128"/>
            </a:endParaRPr>
          </a:p>
        </p:txBody>
      </p:sp>
      <p:sp>
        <p:nvSpPr>
          <p:cNvPr id="53251" name="Slide Number Placeholder 3">
            <a:extLst>
              <a:ext uri="{FF2B5EF4-FFF2-40B4-BE49-F238E27FC236}">
                <a16:creationId xmlns:a16="http://schemas.microsoft.com/office/drawing/2014/main" id="{51AED292-500F-5ADF-CE3D-763EA37FBA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E78129B-78D3-3241-B711-6B0F3CDF979D}" type="slidenum">
              <a:rPr lang="en-US" altLang="en-US" smtClean="0">
                <a:latin typeface="Arial" panose="020B0604020202020204" pitchFamily="34" charset="0"/>
              </a:rPr>
              <a:pPr>
                <a:spcBef>
                  <a:spcPct val="0"/>
                </a:spcBef>
              </a:pPr>
              <a:t>24</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70E33A99-F8A2-C8DE-C659-D178C8FD945A}"/>
              </a:ext>
            </a:extLst>
          </p:cNvPr>
          <p:cNvSpPr>
            <a:spLocks noGrp="1" noRot="1" noChangeAspect="1" noTextEdit="1"/>
          </p:cNvSpPr>
          <p:nvPr>
            <p:ph type="sldImg"/>
          </p:nvPr>
        </p:nvSpPr>
        <p:spPr bwMode="auto">
          <a:xfrm>
            <a:off x="419100" y="703263"/>
            <a:ext cx="62484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4B02A04B-34FF-A0A0-EADA-6EC054FECF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538 BC to 1844 AD = 2,300 years</a:t>
            </a:r>
          </a:p>
        </p:txBody>
      </p:sp>
      <p:sp>
        <p:nvSpPr>
          <p:cNvPr id="55299" name="Slide Number Placeholder 3">
            <a:extLst>
              <a:ext uri="{FF2B5EF4-FFF2-40B4-BE49-F238E27FC236}">
                <a16:creationId xmlns:a16="http://schemas.microsoft.com/office/drawing/2014/main" id="{4E2362E3-AD91-C4BD-2A2F-CDAC96E818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939CD1D-012A-F248-B884-4F1A83CFB66D}" type="slidenum">
              <a:rPr lang="en-US" altLang="en-US" smtClean="0">
                <a:latin typeface="Arial" panose="020B0604020202020204" pitchFamily="34" charset="0"/>
              </a:rPr>
              <a:pPr>
                <a:spcBef>
                  <a:spcPct val="0"/>
                </a:spcBef>
              </a:pPr>
              <a:t>26</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C1F5C7ED-BB4E-ECF4-8354-73B4C854050C}"/>
              </a:ext>
            </a:extLst>
          </p:cNvPr>
          <p:cNvSpPr>
            <a:spLocks noGrp="1" noRot="1" noChangeAspect="1" noTextEdit="1"/>
          </p:cNvSpPr>
          <p:nvPr>
            <p:ph type="sldImg"/>
          </p:nvPr>
        </p:nvSpPr>
        <p:spPr bwMode="auto">
          <a:xfrm>
            <a:off x="419100" y="703263"/>
            <a:ext cx="62484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B91507A5-D82E-4B38-8E12-87C7650F3D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Why a thousand years </a:t>
            </a:r>
            <a:r>
              <a:rPr lang="mr-IN" altLang="en-US">
                <a:latin typeface="Mangal" panose="02040503050203030202" pitchFamily="18" charset="0"/>
                <a:ea typeface="ＭＳ Ｐゴシック" panose="020B0600070205080204" pitchFamily="34" charset="-128"/>
              </a:rPr>
              <a:t>–</a:t>
            </a:r>
            <a:r>
              <a:rPr lang="en-US" altLang="en-US">
                <a:ea typeface="ＭＳ Ｐゴシック" panose="020B0600070205080204" pitchFamily="34" charset="-128"/>
              </a:rPr>
              <a:t> 6,000 for the limit for sin, 1,000 for a Sabbath rest</a:t>
            </a:r>
          </a:p>
        </p:txBody>
      </p:sp>
      <p:sp>
        <p:nvSpPr>
          <p:cNvPr id="57347" name="Slide Number Placeholder 3">
            <a:extLst>
              <a:ext uri="{FF2B5EF4-FFF2-40B4-BE49-F238E27FC236}">
                <a16:creationId xmlns:a16="http://schemas.microsoft.com/office/drawing/2014/main" id="{21C87A07-E954-1521-692B-C9276E5D5D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6E2B87-B7C8-014F-8DB7-258FDC34FEA0}" type="slidenum">
              <a:rPr lang="en-US" altLang="en-US" smtClean="0">
                <a:latin typeface="Arial" panose="020B0604020202020204" pitchFamily="34" charset="0"/>
              </a:rPr>
              <a:pPr>
                <a:spcBef>
                  <a:spcPct val="0"/>
                </a:spcBef>
              </a:pPr>
              <a:t>27</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5F37353C-CCC4-59D1-5197-2A8D4C0E6802}"/>
              </a:ext>
            </a:extLst>
          </p:cNvPr>
          <p:cNvSpPr>
            <a:spLocks noGrp="1" noRot="1" noChangeAspect="1" noTextEdit="1"/>
          </p:cNvSpPr>
          <p:nvPr>
            <p:ph type="sldImg"/>
          </p:nvPr>
        </p:nvSpPr>
        <p:spPr bwMode="auto">
          <a:xfrm>
            <a:off x="419100" y="703263"/>
            <a:ext cx="62484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5BD3193D-2FFB-EB23-00C9-7994313405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When False Christ comes then everyone will make a decision.  Death seals your choice – while living you still can choose.</a:t>
            </a:r>
          </a:p>
        </p:txBody>
      </p:sp>
      <p:sp>
        <p:nvSpPr>
          <p:cNvPr id="59395" name="Slide Number Placeholder 3">
            <a:extLst>
              <a:ext uri="{FF2B5EF4-FFF2-40B4-BE49-F238E27FC236}">
                <a16:creationId xmlns:a16="http://schemas.microsoft.com/office/drawing/2014/main" id="{65397555-3869-E4D7-F58D-AF3943484B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DDCE53E-801C-2E49-ABED-DD46D103EE23}" type="slidenum">
              <a:rPr lang="en-US" altLang="en-US" smtClean="0">
                <a:latin typeface="Arial" panose="020B0604020202020204" pitchFamily="34" charset="0"/>
              </a:rPr>
              <a:pPr>
                <a:spcBef>
                  <a:spcPct val="0"/>
                </a:spcBef>
              </a:pPr>
              <a:t>28</a:t>
            </a:fld>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11DEF33D-25A9-EE91-5B74-BDD0BC17F680}"/>
              </a:ext>
            </a:extLst>
          </p:cNvPr>
          <p:cNvSpPr>
            <a:spLocks noGrp="1" noRot="1" noChangeAspect="1" noTextEdit="1"/>
          </p:cNvSpPr>
          <p:nvPr>
            <p:ph type="sldImg"/>
          </p:nvPr>
        </p:nvSpPr>
        <p:spPr bwMode="auto">
          <a:xfrm>
            <a:off x="419100" y="703263"/>
            <a:ext cx="62484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D385C829-5F8B-5ECF-8115-948C8A5B3C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The Throne in the Old Testament was a cube. </a:t>
            </a:r>
          </a:p>
          <a:p>
            <a:pPr eaLnBrk="1" hangingPunct="1">
              <a:spcBef>
                <a:spcPct val="0"/>
              </a:spcBef>
            </a:pPr>
            <a:r>
              <a:rPr lang="en-US" altLang="en-US">
                <a:ea typeface="ＭＳ Ｐゴシック" panose="020B0600070205080204" pitchFamily="34" charset="-128"/>
              </a:rPr>
              <a:t>NT the new Jerusalem – in my Father’s house are many rooms =  Rev. 21:15-17</a:t>
            </a:r>
          </a:p>
          <a:p>
            <a:pPr eaLnBrk="1" hangingPunct="1">
              <a:spcBef>
                <a:spcPct val="0"/>
              </a:spcBef>
            </a:pPr>
            <a:r>
              <a:rPr lang="en-US" altLang="en-US">
                <a:ea typeface="ＭＳ Ｐゴシック" panose="020B0600070205080204" pitchFamily="34" charset="-128"/>
              </a:rPr>
              <a:t>In my Father’s house are many rooms.  - what is coming down is the Father’s house</a:t>
            </a:r>
          </a:p>
        </p:txBody>
      </p:sp>
      <p:sp>
        <p:nvSpPr>
          <p:cNvPr id="66563" name="Slide Number Placeholder 3">
            <a:extLst>
              <a:ext uri="{FF2B5EF4-FFF2-40B4-BE49-F238E27FC236}">
                <a16:creationId xmlns:a16="http://schemas.microsoft.com/office/drawing/2014/main" id="{232DD6DC-332F-251A-EBE2-5313A6EFC2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42A492-26E0-474D-A985-52D29028AB01}" type="slidenum">
              <a:rPr lang="en-US" altLang="en-US" smtClean="0">
                <a:latin typeface="Arial" panose="020B0604020202020204" pitchFamily="34" charset="0"/>
              </a:rPr>
              <a:pPr>
                <a:spcBef>
                  <a:spcPct val="0"/>
                </a:spcBef>
              </a:pPr>
              <a:t>36</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6B4450F6-3FA9-3045-C4B5-C8BF25676155}"/>
              </a:ext>
            </a:extLst>
          </p:cNvPr>
          <p:cNvSpPr>
            <a:spLocks noGrp="1" noRot="1" noChangeAspect="1" noTextEdit="1"/>
          </p:cNvSpPr>
          <p:nvPr>
            <p:ph type="sldImg"/>
          </p:nvPr>
        </p:nvSpPr>
        <p:spPr bwMode="auto">
          <a:xfrm>
            <a:off x="419100" y="703263"/>
            <a:ext cx="62484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039B3A30-3879-9709-5353-E4E46175BF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We make it more complex than needed.</a:t>
            </a:r>
          </a:p>
          <a:p>
            <a:pPr eaLnBrk="1" hangingPunct="1"/>
            <a:r>
              <a:rPr lang="en-US" altLang="en-US">
                <a:ea typeface="ＭＳ Ｐゴシック" panose="020B0600070205080204" pitchFamily="34" charset="-128"/>
              </a:rPr>
              <a:t>We sometimes want to spiritualize every aspect</a:t>
            </a:r>
          </a:p>
        </p:txBody>
      </p:sp>
      <p:sp>
        <p:nvSpPr>
          <p:cNvPr id="18435" name="Slide Number Placeholder 3">
            <a:extLst>
              <a:ext uri="{FF2B5EF4-FFF2-40B4-BE49-F238E27FC236}">
                <a16:creationId xmlns:a16="http://schemas.microsoft.com/office/drawing/2014/main" id="{3DAF6B80-98CA-B2D0-369D-9D186F1C77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BF70F81-C281-5E4F-B082-0E591CE5D0C6}" type="slidenum">
              <a:rPr lang="en-US" altLang="en-US" smtClean="0">
                <a:latin typeface="Arial" panose="020B0604020202020204" pitchFamily="34" charset="0"/>
              </a:rPr>
              <a:pPr>
                <a:spcBef>
                  <a:spcPct val="0"/>
                </a:spcBef>
              </a:pPr>
              <a:t>2</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27833ECC-236F-A377-8173-D5827B585E64}"/>
              </a:ext>
            </a:extLst>
          </p:cNvPr>
          <p:cNvSpPr>
            <a:spLocks noGrp="1" noRot="1" noChangeAspect="1" noTextEdit="1"/>
          </p:cNvSpPr>
          <p:nvPr>
            <p:ph type="sldImg"/>
          </p:nvPr>
        </p:nvSpPr>
        <p:spPr bwMode="auto">
          <a:xfrm>
            <a:off x="419100" y="703263"/>
            <a:ext cx="62484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6D51C5C6-C5FA-1B15-7ABF-1FE2983B6B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How was God throne different from all the kings</a:t>
            </a:r>
          </a:p>
          <a:p>
            <a:pPr eaLnBrk="1" hangingPunct="1">
              <a:spcBef>
                <a:spcPct val="0"/>
              </a:spcBef>
            </a:pPr>
            <a:r>
              <a:rPr lang="en-US" altLang="en-US">
                <a:ea typeface="ＭＳ Ｐゴシック" panose="020B0600070205080204" pitchFamily="34" charset="-128"/>
              </a:rPr>
              <a:t>10 Commandments, Aaron’s Rod, Manna</a:t>
            </a:r>
          </a:p>
        </p:txBody>
      </p:sp>
      <p:sp>
        <p:nvSpPr>
          <p:cNvPr id="20483" name="Slide Number Placeholder 3">
            <a:extLst>
              <a:ext uri="{FF2B5EF4-FFF2-40B4-BE49-F238E27FC236}">
                <a16:creationId xmlns:a16="http://schemas.microsoft.com/office/drawing/2014/main" id="{92E6445B-F4A7-F896-A67F-F51A6F941A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6688D23-33D4-264F-88BA-BC8619254A98}" type="slidenum">
              <a:rPr lang="en-US" altLang="en-US" smtClean="0">
                <a:latin typeface="Arial" panose="020B0604020202020204" pitchFamily="34" charset="0"/>
              </a:rPr>
              <a:pPr>
                <a:spcBef>
                  <a:spcPct val="0"/>
                </a:spcBef>
              </a:pPr>
              <a:t>3</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25BFAD6D-B515-CD86-C273-0387C79EB280}"/>
              </a:ext>
            </a:extLst>
          </p:cNvPr>
          <p:cNvSpPr>
            <a:spLocks noGrp="1" noRot="1" noChangeAspect="1" noChangeArrowheads="1" noTextEdit="1"/>
          </p:cNvSpPr>
          <p:nvPr>
            <p:ph type="sldImg"/>
          </p:nvPr>
        </p:nvSpPr>
        <p:spPr bwMode="auto">
          <a:xfrm>
            <a:off x="419100" y="703263"/>
            <a:ext cx="62484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C1482C5C-52EE-2208-FC9B-AEDC232D9B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How was God throne different from all the kings</a:t>
            </a:r>
          </a:p>
          <a:p>
            <a:pPr eaLnBrk="1" hangingPunct="1">
              <a:spcBef>
                <a:spcPct val="0"/>
              </a:spcBef>
            </a:pPr>
            <a:r>
              <a:rPr lang="en-US" altLang="en-US">
                <a:ea typeface="ＭＳ Ｐゴシック" panose="020B0600070205080204" pitchFamily="34" charset="-128"/>
              </a:rPr>
              <a:t>10 Commandments, Aaron’s Rod, Manna</a:t>
            </a:r>
          </a:p>
          <a:p>
            <a:endParaRPr lang="en-US" altLang="en-US">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AEC6FE65-E116-20A5-76DF-BFF3D9D152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B439AB4-69D3-D744-9422-ED1223FC9A93}" type="slidenum">
              <a:rPr lang="en-US" altLang="en-US" smtClean="0"/>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FC658FE-D856-63E8-DBB7-15DC712D0215}"/>
              </a:ext>
            </a:extLst>
          </p:cNvPr>
          <p:cNvSpPr>
            <a:spLocks noGrp="1" noRot="1" noChangeAspect="1" noTextEdit="1"/>
          </p:cNvSpPr>
          <p:nvPr>
            <p:ph type="sldImg"/>
          </p:nvPr>
        </p:nvSpPr>
        <p:spPr bwMode="auto">
          <a:xfrm>
            <a:off x="419100" y="703263"/>
            <a:ext cx="62484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703E6FA2-CBF2-21EA-8543-963F6F5DC6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King of Salem &amp; High Priest</a:t>
            </a:r>
          </a:p>
          <a:p>
            <a:pPr eaLnBrk="1" hangingPunct="1">
              <a:spcBef>
                <a:spcPct val="0"/>
              </a:spcBef>
            </a:pPr>
            <a:r>
              <a:rPr lang="en-US" altLang="en-US">
                <a:ea typeface="ＭＳ Ｐゴシック" panose="020B0600070205080204" pitchFamily="34" charset="-128"/>
              </a:rPr>
              <a:t>Heb 6:20</a:t>
            </a:r>
          </a:p>
          <a:p>
            <a:pPr eaLnBrk="1" hangingPunct="1">
              <a:spcBef>
                <a:spcPct val="0"/>
              </a:spcBef>
            </a:pPr>
            <a:endParaRPr lang="en-US" altLang="en-US">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27CD696F-2AD9-A06E-1923-C42F0EF805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4C4C0F6-E668-674B-BF0C-B36DE94B63FE}" type="slidenum">
              <a:rPr lang="en-US" altLang="en-US" smtClean="0">
                <a:latin typeface="Arial" panose="020B0604020202020204" pitchFamily="34" charset="0"/>
              </a:rPr>
              <a:pPr>
                <a:spcBef>
                  <a:spcPct val="0"/>
                </a:spcBef>
              </a:pPr>
              <a:t>6</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C1EE3563-B9E2-01CE-F1B7-C7985BDD35EA}"/>
              </a:ext>
            </a:extLst>
          </p:cNvPr>
          <p:cNvSpPr>
            <a:spLocks noGrp="1" noRot="1" noChangeAspect="1" noTextEdit="1"/>
          </p:cNvSpPr>
          <p:nvPr>
            <p:ph type="sldImg"/>
          </p:nvPr>
        </p:nvSpPr>
        <p:spPr bwMode="auto">
          <a:xfrm>
            <a:off x="419100" y="703263"/>
            <a:ext cx="62484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13F24798-BDFE-6C9D-6748-011B6A9BBE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Jesus is Blue Blood via Joseph his dad.</a:t>
            </a:r>
          </a:p>
        </p:txBody>
      </p:sp>
      <p:sp>
        <p:nvSpPr>
          <p:cNvPr id="32771" name="Slide Number Placeholder 3">
            <a:extLst>
              <a:ext uri="{FF2B5EF4-FFF2-40B4-BE49-F238E27FC236}">
                <a16:creationId xmlns:a16="http://schemas.microsoft.com/office/drawing/2014/main" id="{A152D427-8E7F-7AF9-E256-0ECEDD527B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813CDDF-CBF5-1148-91E4-13D68E8E7BBA}" type="slidenum">
              <a:rPr lang="en-US" altLang="en-US" smtClean="0">
                <a:latin typeface="Arial" panose="020B0604020202020204" pitchFamily="34" charset="0"/>
              </a:rPr>
              <a:pPr>
                <a:spcBef>
                  <a:spcPct val="0"/>
                </a:spcBef>
              </a:pPr>
              <a:t>12</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331F9F4C-3429-F0D4-F83D-C3EF2D51D740}"/>
              </a:ext>
            </a:extLst>
          </p:cNvPr>
          <p:cNvSpPr>
            <a:spLocks noGrp="1" noRot="1" noChangeAspect="1" noTextEdit="1"/>
          </p:cNvSpPr>
          <p:nvPr>
            <p:ph type="sldImg"/>
          </p:nvPr>
        </p:nvSpPr>
        <p:spPr bwMode="auto">
          <a:xfrm>
            <a:off x="419100" y="703263"/>
            <a:ext cx="62484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CF835D28-1C0B-65FF-4FE7-F451584039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Jesus is Blue Blood via Joseph his dad.</a:t>
            </a:r>
          </a:p>
        </p:txBody>
      </p:sp>
      <p:sp>
        <p:nvSpPr>
          <p:cNvPr id="34819" name="Slide Number Placeholder 3">
            <a:extLst>
              <a:ext uri="{FF2B5EF4-FFF2-40B4-BE49-F238E27FC236}">
                <a16:creationId xmlns:a16="http://schemas.microsoft.com/office/drawing/2014/main" id="{8B69AE99-0CBE-65A2-753D-1F27475EF1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AA8719B-3EFA-EC45-B6AD-4886840316B9}" type="slidenum">
              <a:rPr lang="en-US" altLang="en-US" smtClean="0">
                <a:latin typeface="Arial" panose="020B0604020202020204" pitchFamily="34" charset="0"/>
              </a:rPr>
              <a:pPr>
                <a:spcBef>
                  <a:spcPct val="0"/>
                </a:spcBef>
              </a:pPr>
              <a:t>13</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08D5CDAA-6402-BD96-7C5D-19423720F15D}"/>
              </a:ext>
            </a:extLst>
          </p:cNvPr>
          <p:cNvSpPr>
            <a:spLocks noGrp="1" noRot="1" noChangeAspect="1" noTextEdit="1"/>
          </p:cNvSpPr>
          <p:nvPr>
            <p:ph type="sldImg"/>
          </p:nvPr>
        </p:nvSpPr>
        <p:spPr bwMode="auto">
          <a:xfrm>
            <a:off x="419100" y="703263"/>
            <a:ext cx="62484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D07A9C41-0B9A-4CCB-1CF4-90B7F70BBC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BCB0FDC6-2461-A17E-6455-9D93E47612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7384C3F-E5D1-A848-B45D-1D75CEA01324}"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4356A-2BCE-7C04-37EE-0E38AE80A7B3}"/>
            </a:ext>
          </a:extLst>
        </p:cNvPr>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5679CE2B-70A5-01B8-2D50-DDC2B6460278}"/>
              </a:ext>
            </a:extLst>
          </p:cNvPr>
          <p:cNvSpPr>
            <a:spLocks noGrp="1" noRot="1" noChangeAspect="1" noTextEdit="1"/>
          </p:cNvSpPr>
          <p:nvPr>
            <p:ph type="sldImg"/>
          </p:nvPr>
        </p:nvSpPr>
        <p:spPr bwMode="auto">
          <a:xfrm>
            <a:off x="419100" y="703263"/>
            <a:ext cx="62484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5E7F0DB0-461B-4C6E-DCE0-B4156ABFE7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33CCFD8B-F1F0-E312-E6E7-D32C6BC9E1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7384C3F-E5D1-A848-B45D-1D75CEA01324}" type="slidenum">
              <a:rPr lang="en-US" altLang="en-US" smtClean="0">
                <a:latin typeface="Arial" panose="020B0604020202020204" pitchFamily="34" charset="0"/>
              </a:rPr>
              <a:pPr>
                <a:spcBef>
                  <a:spcPct val="0"/>
                </a:spcBef>
              </a:pPr>
              <a:t>15</a:t>
            </a:fld>
            <a:endParaRPr lang="en-US" altLang="en-US">
              <a:latin typeface="Arial" panose="020B0604020202020204" pitchFamily="34" charset="0"/>
            </a:endParaRPr>
          </a:p>
        </p:txBody>
      </p:sp>
    </p:spTree>
    <p:extLst>
      <p:ext uri="{BB962C8B-B14F-4D97-AF65-F5344CB8AC3E}">
        <p14:creationId xmlns:p14="http://schemas.microsoft.com/office/powerpoint/2010/main" val="3473305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E8E60883-8033-C648-B19D-98B69EAF37D7}" type="datetimeFigureOut">
              <a:rPr lang="en-US" altLang="en-US" smtClean="0"/>
              <a:pPr>
                <a:defRPr/>
              </a:pPr>
              <a:t>8/2/2025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251DE8-7EB2-B54F-8196-ED0414389483}" type="slidenum">
              <a:rPr lang="en-US" altLang="en-US" smtClean="0"/>
              <a:pPr>
                <a:defRPr/>
              </a:pPr>
              <a:t>‹#›</a:t>
            </a:fld>
            <a:endParaRPr lang="en-US" altLang="en-US"/>
          </a:p>
        </p:txBody>
      </p:sp>
    </p:spTree>
    <p:extLst>
      <p:ext uri="{BB962C8B-B14F-4D97-AF65-F5344CB8AC3E}">
        <p14:creationId xmlns:p14="http://schemas.microsoft.com/office/powerpoint/2010/main" val="303173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1943EF0-D71E-2642-B0DE-C90D7C1D6BC2}" type="datetimeFigureOut">
              <a:rPr lang="en-US" altLang="en-US" smtClean="0"/>
              <a:pPr>
                <a:defRPr/>
              </a:pPr>
              <a:t>8/2/2025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21B8BB-6BA5-1846-BE3E-609FF0BBC771}" type="slidenum">
              <a:rPr lang="en-US" altLang="en-US" smtClean="0"/>
              <a:pPr>
                <a:defRPr/>
              </a:pPr>
              <a:t>‹#›</a:t>
            </a:fld>
            <a:endParaRPr lang="en-US" altLang="en-US"/>
          </a:p>
        </p:txBody>
      </p:sp>
    </p:spTree>
    <p:extLst>
      <p:ext uri="{BB962C8B-B14F-4D97-AF65-F5344CB8AC3E}">
        <p14:creationId xmlns:p14="http://schemas.microsoft.com/office/powerpoint/2010/main" val="199811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4B46AE5-542D-7146-B79C-74ACC12211BB}" type="datetimeFigureOut">
              <a:rPr lang="en-US" altLang="en-US" smtClean="0"/>
              <a:pPr>
                <a:defRPr/>
              </a:pPr>
              <a:t>8/2/2025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6A1716-B91A-874D-9E4E-92C72BBA39ED}" type="slidenum">
              <a:rPr lang="en-US" altLang="en-US" smtClean="0"/>
              <a:pPr>
                <a:defRPr/>
              </a:pPr>
              <a:t>‹#›</a:t>
            </a:fld>
            <a:endParaRPr lang="en-US" altLang="en-US"/>
          </a:p>
        </p:txBody>
      </p:sp>
    </p:spTree>
    <p:extLst>
      <p:ext uri="{BB962C8B-B14F-4D97-AF65-F5344CB8AC3E}">
        <p14:creationId xmlns:p14="http://schemas.microsoft.com/office/powerpoint/2010/main" val="4151144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ADC7A46-A04C-744D-9267-8D607414694F}" type="datetimeFigureOut">
              <a:rPr lang="en-US" altLang="en-US" smtClean="0"/>
              <a:pPr>
                <a:defRPr/>
              </a:pPr>
              <a:t>8/2/2025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D99439-A002-ED4F-A0BF-E8636166F293}" type="slidenum">
              <a:rPr lang="en-US" altLang="en-US" smtClean="0"/>
              <a:pPr>
                <a:defRPr/>
              </a:pPr>
              <a:t>‹#›</a:t>
            </a:fld>
            <a:endParaRPr lang="en-US" altLang="en-US"/>
          </a:p>
        </p:txBody>
      </p:sp>
    </p:spTree>
    <p:extLst>
      <p:ext uri="{BB962C8B-B14F-4D97-AF65-F5344CB8AC3E}">
        <p14:creationId xmlns:p14="http://schemas.microsoft.com/office/powerpoint/2010/main" val="300897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BCBFE8C-8812-CD47-93ED-0A48FA8E5CDF}" type="datetimeFigureOut">
              <a:rPr lang="en-US" altLang="en-US" smtClean="0"/>
              <a:pPr>
                <a:defRPr/>
              </a:pPr>
              <a:t>8/2/2025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DDB950-3F7B-034C-8F24-2650F086C3DF}" type="slidenum">
              <a:rPr lang="en-US" altLang="en-US" smtClean="0"/>
              <a:pPr>
                <a:defRPr/>
              </a:pPr>
              <a:t>‹#›</a:t>
            </a:fld>
            <a:endParaRPr lang="en-US" altLang="en-US"/>
          </a:p>
        </p:txBody>
      </p:sp>
    </p:spTree>
    <p:extLst>
      <p:ext uri="{BB962C8B-B14F-4D97-AF65-F5344CB8AC3E}">
        <p14:creationId xmlns:p14="http://schemas.microsoft.com/office/powerpoint/2010/main" val="4250438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48C4C0A-4FDC-404F-A62E-5B118EDDDA02}" type="datetimeFigureOut">
              <a:rPr lang="en-US" altLang="en-US" smtClean="0"/>
              <a:pPr>
                <a:defRPr/>
              </a:pPr>
              <a:t>8/2/2025</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26E5963-C972-2046-8646-21CF737CA515}" type="slidenum">
              <a:rPr lang="en-US" altLang="en-US" smtClean="0"/>
              <a:pPr>
                <a:defRPr/>
              </a:pPr>
              <a:t>‹#›</a:t>
            </a:fld>
            <a:endParaRPr lang="en-US" altLang="en-US"/>
          </a:p>
        </p:txBody>
      </p:sp>
    </p:spTree>
    <p:extLst>
      <p:ext uri="{BB962C8B-B14F-4D97-AF65-F5344CB8AC3E}">
        <p14:creationId xmlns:p14="http://schemas.microsoft.com/office/powerpoint/2010/main" val="3952525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504A989-F1F9-8643-B805-BA536994482C}" type="datetimeFigureOut">
              <a:rPr lang="en-US" altLang="en-US" smtClean="0"/>
              <a:pPr>
                <a:defRPr/>
              </a:pPr>
              <a:t>8/2/2025</a:t>
            </a:fld>
            <a:endParaRPr lang="en-US" alt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4C36C88-81DA-144A-AE00-DDF8751C669C}" type="slidenum">
              <a:rPr lang="en-US" altLang="en-US" smtClean="0"/>
              <a:pPr>
                <a:defRPr/>
              </a:pPr>
              <a:t>‹#›</a:t>
            </a:fld>
            <a:endParaRPr lang="en-US" altLang="en-US"/>
          </a:p>
        </p:txBody>
      </p:sp>
    </p:spTree>
    <p:extLst>
      <p:ext uri="{BB962C8B-B14F-4D97-AF65-F5344CB8AC3E}">
        <p14:creationId xmlns:p14="http://schemas.microsoft.com/office/powerpoint/2010/main" val="529228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C10A9B7-01C8-E34A-B4E9-5212E900A59E}" type="datetimeFigureOut">
              <a:rPr lang="en-US" altLang="en-US" smtClean="0"/>
              <a:pPr>
                <a:defRPr/>
              </a:pPr>
              <a:t>8/2/2025</a:t>
            </a:fld>
            <a:endParaRPr lang="en-US" alt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D19914F-55E5-0D40-B84E-B698991CAEB2}" type="slidenum">
              <a:rPr lang="en-US" altLang="en-US" smtClean="0"/>
              <a:pPr>
                <a:defRPr/>
              </a:pPr>
              <a:t>‹#›</a:t>
            </a:fld>
            <a:endParaRPr lang="en-US" altLang="en-US"/>
          </a:p>
        </p:txBody>
      </p:sp>
    </p:spTree>
    <p:extLst>
      <p:ext uri="{BB962C8B-B14F-4D97-AF65-F5344CB8AC3E}">
        <p14:creationId xmlns:p14="http://schemas.microsoft.com/office/powerpoint/2010/main" val="2504506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8252192-6AC9-7F4D-B598-891ECFF48ECB}" type="datetimeFigureOut">
              <a:rPr lang="en-US" altLang="en-US" smtClean="0"/>
              <a:pPr>
                <a:defRPr/>
              </a:pPr>
              <a:t>8/2/2025</a:t>
            </a:fld>
            <a:endParaRPr lang="en-US" alt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D21E1FE-FB43-3E49-9354-C3F0AF2EB735}" type="slidenum">
              <a:rPr lang="en-US" altLang="en-US" smtClean="0"/>
              <a:pPr>
                <a:defRPr/>
              </a:pPr>
              <a:t>‹#›</a:t>
            </a:fld>
            <a:endParaRPr lang="en-US" altLang="en-US"/>
          </a:p>
        </p:txBody>
      </p:sp>
    </p:spTree>
    <p:extLst>
      <p:ext uri="{BB962C8B-B14F-4D97-AF65-F5344CB8AC3E}">
        <p14:creationId xmlns:p14="http://schemas.microsoft.com/office/powerpoint/2010/main" val="60742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87E2CCB-9388-7D43-870E-14C8D7134C66}" type="datetimeFigureOut">
              <a:rPr lang="en-US" altLang="en-US" smtClean="0"/>
              <a:pPr>
                <a:defRPr/>
              </a:pPr>
              <a:t>8/2/2025</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19C0F9-9CF4-5C4E-9D95-54D6139C5468}" type="slidenum">
              <a:rPr lang="en-US" altLang="en-US" smtClean="0"/>
              <a:pPr>
                <a:defRPr/>
              </a:pPr>
              <a:t>‹#›</a:t>
            </a:fld>
            <a:endParaRPr lang="en-US" altLang="en-US"/>
          </a:p>
        </p:txBody>
      </p:sp>
    </p:spTree>
    <p:extLst>
      <p:ext uri="{BB962C8B-B14F-4D97-AF65-F5344CB8AC3E}">
        <p14:creationId xmlns:p14="http://schemas.microsoft.com/office/powerpoint/2010/main" val="29192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42BF79B-6C9C-8041-9178-A4C114C8A81D}" type="datetimeFigureOut">
              <a:rPr lang="en-US" altLang="en-US" smtClean="0"/>
              <a:pPr>
                <a:defRPr/>
              </a:pPr>
              <a:t>8/2/2025</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9CB8D9-41A3-ED41-9DA5-0935F781D747}" type="slidenum">
              <a:rPr lang="en-US" altLang="en-US" smtClean="0"/>
              <a:pPr>
                <a:defRPr/>
              </a:pPr>
              <a:t>‹#›</a:t>
            </a:fld>
            <a:endParaRPr lang="en-US" altLang="en-US"/>
          </a:p>
        </p:txBody>
      </p:sp>
    </p:spTree>
    <p:extLst>
      <p:ext uri="{BB962C8B-B14F-4D97-AF65-F5344CB8AC3E}">
        <p14:creationId xmlns:p14="http://schemas.microsoft.com/office/powerpoint/2010/main" val="169443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a:defRPr/>
            </a:pPr>
            <a:fld id="{F05DB5FA-8015-C347-A765-C6F6C2F013C4}" type="datetimeFigureOut">
              <a:rPr lang="en-US" altLang="en-US" smtClean="0"/>
              <a:pPr>
                <a:defRPr/>
              </a:pPr>
              <a:t>8/2/2025</a:t>
            </a:fld>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a:defRPr/>
            </a:pPr>
            <a:fld id="{38F232EE-A4B2-5749-B11C-42D35BB7CB3C}" type="slidenum">
              <a:rPr lang="en-US" altLang="en-US" smtClean="0"/>
              <a:pPr>
                <a:defRPr/>
              </a:pPr>
              <a:t>‹#›</a:t>
            </a:fld>
            <a:endParaRPr lang="en-US" altLang="en-US"/>
          </a:p>
        </p:txBody>
      </p:sp>
    </p:spTree>
    <p:extLst>
      <p:ext uri="{BB962C8B-B14F-4D97-AF65-F5344CB8AC3E}">
        <p14:creationId xmlns:p14="http://schemas.microsoft.com/office/powerpoint/2010/main" val="2375289172"/>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biblehub.com/john/14-1.htm" TargetMode="External"/><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hyperlink" Target="http://biblehub.com/john/14-3.htm" TargetMode="External"/><Relationship Id="rId4" Type="http://schemas.openxmlformats.org/officeDocument/2006/relationships/hyperlink" Target="http://biblehub.com/john/14-2.ht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egwwritings.org/?ref=en_GC.488.2&amp;para=132.221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9" name="Rectangle 15368">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361" name="Picture 4">
            <a:extLst>
              <a:ext uri="{FF2B5EF4-FFF2-40B4-BE49-F238E27FC236}">
                <a16:creationId xmlns:a16="http://schemas.microsoft.com/office/drawing/2014/main" id="{81836B9E-F8EC-4786-05C6-048C5DE1863B}"/>
              </a:ext>
            </a:extLst>
          </p:cNvPr>
          <p:cNvPicPr>
            <a:picLocks noChangeAspect="1" noChangeArrowheads="1"/>
          </p:cNvPicPr>
          <p:nvPr/>
        </p:nvPicPr>
        <p:blipFill>
          <a:blip r:embed="rId3">
            <a:alphaModFix/>
            <a:extLst>
              <a:ext uri="{28A0092B-C50C-407E-A947-70E740481C1C}">
                <a14:useLocalDpi xmlns:a14="http://schemas.microsoft.com/office/drawing/2010/main"/>
              </a:ext>
            </a:extLst>
          </a:blip>
          <a:srcRect t="17893" r="-1" b="17892"/>
          <a:stretch>
            <a:fillRect/>
          </a:stretch>
        </p:blipFill>
        <p:spPr bwMode="auto">
          <a:xfrm>
            <a:off x="4547937" y="-5"/>
            <a:ext cx="7644062" cy="3681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a:extLst>
              <a:ext uri="{FF2B5EF4-FFF2-40B4-BE49-F238E27FC236}">
                <a16:creationId xmlns:a16="http://schemas.microsoft.com/office/drawing/2014/main" id="{1A41F572-C380-AA72-FD43-CEDAB9B43531}"/>
              </a:ext>
            </a:extLst>
          </p:cNvPr>
          <p:cNvPicPr>
            <a:picLocks noChangeAspect="1" noChangeArrowheads="1"/>
          </p:cNvPicPr>
          <p:nvPr/>
        </p:nvPicPr>
        <p:blipFill>
          <a:blip r:embed="rId4">
            <a:extLst>
              <a:ext uri="{28A0092B-C50C-407E-A947-70E740481C1C}">
                <a14:useLocalDpi xmlns:a14="http://schemas.microsoft.com/office/drawing/2010/main"/>
              </a:ext>
            </a:extLst>
          </a:blip>
          <a:srcRect t="24851" r="-1" b="25080"/>
          <a:stretch>
            <a:fillRect/>
          </a:stretch>
        </p:blipFill>
        <p:spPr bwMode="auto">
          <a:xfrm>
            <a:off x="4547938" y="3681409"/>
            <a:ext cx="7644062" cy="3176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Rectangle 15370">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F8D463-4404-E4AF-830A-492004C9967B}"/>
              </a:ext>
            </a:extLst>
          </p:cNvPr>
          <p:cNvSpPr>
            <a:spLocks noGrp="1"/>
          </p:cNvSpPr>
          <p:nvPr>
            <p:ph type="ctrTitle"/>
          </p:nvPr>
        </p:nvSpPr>
        <p:spPr>
          <a:xfrm>
            <a:off x="838200" y="1115219"/>
            <a:ext cx="5395912" cy="2387600"/>
          </a:xfrm>
        </p:spPr>
        <p:txBody>
          <a:bodyPr>
            <a:normAutofit/>
          </a:bodyPr>
          <a:lstStyle/>
          <a:p>
            <a:pPr algn="l">
              <a:defRPr/>
            </a:pPr>
            <a:r>
              <a:rPr lang="en-US" sz="5000">
                <a:solidFill>
                  <a:schemeClr val="bg1"/>
                </a:solidFill>
                <a:ea typeface="+mj-ea"/>
                <a:cs typeface="+mj-cs"/>
              </a:rPr>
              <a:t>Sanctuary </a:t>
            </a:r>
            <a:br>
              <a:rPr lang="en-US" sz="5000">
                <a:solidFill>
                  <a:schemeClr val="bg1"/>
                </a:solidFill>
                <a:ea typeface="+mj-ea"/>
                <a:cs typeface="+mj-cs"/>
              </a:rPr>
            </a:br>
            <a:r>
              <a:rPr lang="en-US" sz="5000">
                <a:solidFill>
                  <a:schemeClr val="bg1"/>
                </a:solidFill>
                <a:ea typeface="+mj-ea"/>
                <a:cs typeface="+mj-cs"/>
              </a:rPr>
              <a:t>GC Honor</a:t>
            </a:r>
          </a:p>
        </p:txBody>
      </p:sp>
      <p:cxnSp>
        <p:nvCxnSpPr>
          <p:cNvPr id="15366" name="Straight Connector 15365">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8" name="Rectangle 2970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699" name="Picture 3">
            <a:extLst>
              <a:ext uri="{FF2B5EF4-FFF2-40B4-BE49-F238E27FC236}">
                <a16:creationId xmlns:a16="http://schemas.microsoft.com/office/drawing/2014/main" id="{4DB77F2F-EB93-689C-552F-D791C618A04C}"/>
              </a:ext>
            </a:extLst>
          </p:cNvPr>
          <p:cNvPicPr>
            <a:picLocks noChangeAspect="1" noChangeArrowheads="1"/>
          </p:cNvPicPr>
          <p:nvPr/>
        </p:nvPicPr>
        <p:blipFill>
          <a:blip r:embed="rId2">
            <a:extLst>
              <a:ext uri="{28A0092B-C50C-407E-A947-70E740481C1C}">
                <a14:useLocalDpi xmlns:a14="http://schemas.microsoft.com/office/drawing/2010/main"/>
              </a:ext>
            </a:extLst>
          </a:blip>
          <a:srcRect l="5884" r="-1" b="-1"/>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Rectangle 2970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97" name="Title 1">
            <a:extLst>
              <a:ext uri="{FF2B5EF4-FFF2-40B4-BE49-F238E27FC236}">
                <a16:creationId xmlns:a16="http://schemas.microsoft.com/office/drawing/2014/main" id="{C6D3522B-FB36-7C01-2F99-DC5A11C46073}"/>
              </a:ext>
            </a:extLst>
          </p:cNvPr>
          <p:cNvSpPr>
            <a:spLocks noGrp="1"/>
          </p:cNvSpPr>
          <p:nvPr>
            <p:ph type="title"/>
          </p:nvPr>
        </p:nvSpPr>
        <p:spPr>
          <a:xfrm>
            <a:off x="7531610" y="365125"/>
            <a:ext cx="3822189" cy="1899912"/>
          </a:xfrm>
        </p:spPr>
        <p:txBody>
          <a:bodyPr>
            <a:normAutofit/>
          </a:bodyPr>
          <a:lstStyle/>
          <a:p>
            <a:r>
              <a:rPr lang="en-US" altLang="en-US" sz="4000" dirty="0">
                <a:ea typeface="ＭＳ Ｐゴシック" panose="020B0600070205080204" pitchFamily="34" charset="-128"/>
              </a:rPr>
              <a:t>Jesus the King / Priest</a:t>
            </a:r>
          </a:p>
        </p:txBody>
      </p:sp>
      <p:sp>
        <p:nvSpPr>
          <p:cNvPr id="20482" name="Content Placeholder 2">
            <a:extLst>
              <a:ext uri="{FF2B5EF4-FFF2-40B4-BE49-F238E27FC236}">
                <a16:creationId xmlns:a16="http://schemas.microsoft.com/office/drawing/2014/main" id="{24C5CA6B-F159-0366-CA21-F6324555EE50}"/>
              </a:ext>
            </a:extLst>
          </p:cNvPr>
          <p:cNvSpPr>
            <a:spLocks noGrp="1"/>
          </p:cNvSpPr>
          <p:nvPr>
            <p:ph idx="1"/>
          </p:nvPr>
        </p:nvSpPr>
        <p:spPr>
          <a:xfrm>
            <a:off x="7531610" y="2133600"/>
            <a:ext cx="3822189" cy="4043363"/>
          </a:xfrm>
        </p:spPr>
        <p:txBody>
          <a:bodyPr>
            <a:normAutofit fontScale="92500" lnSpcReduction="10000"/>
          </a:bodyPr>
          <a:lstStyle/>
          <a:p>
            <a:pPr marL="0" indent="0">
              <a:buNone/>
              <a:defRPr/>
            </a:pPr>
            <a:r>
              <a:rPr lang="en-US" altLang="en-US" sz="2600" b="1" dirty="0">
                <a:ea typeface="ＭＳ Ｐゴシック" panose="020B0600070205080204" pitchFamily="34" charset="-128"/>
              </a:rPr>
              <a:t>Zechariah</a:t>
            </a:r>
            <a:r>
              <a:rPr lang="en-US" sz="2600" b="1" dirty="0">
                <a:latin typeface="+mj-lt"/>
              </a:rPr>
              <a:t> 6:11,12</a:t>
            </a:r>
          </a:p>
          <a:p>
            <a:pPr marL="0" indent="0">
              <a:buNone/>
              <a:defRPr/>
            </a:pPr>
            <a:endParaRPr lang="en-US" sz="1700" dirty="0">
              <a:latin typeface="+mj-lt"/>
            </a:endParaRPr>
          </a:p>
          <a:p>
            <a:pPr marL="0" indent="0">
              <a:buNone/>
              <a:defRPr/>
            </a:pPr>
            <a:r>
              <a:rPr lang="en-US" sz="2200" baseline="30000" dirty="0">
                <a:latin typeface="+mj-lt"/>
              </a:rPr>
              <a:t>11</a:t>
            </a:r>
            <a:r>
              <a:rPr lang="en-US" sz="2200" dirty="0">
                <a:latin typeface="+mj-lt"/>
              </a:rPr>
              <a:t> Take the silver and gold </a:t>
            </a:r>
          </a:p>
          <a:p>
            <a:pPr marL="0" indent="0">
              <a:buNone/>
              <a:defRPr/>
            </a:pPr>
            <a:r>
              <a:rPr lang="en-US" sz="2200" dirty="0">
                <a:latin typeface="+mj-lt"/>
              </a:rPr>
              <a:t>and make a crown, and set it on the head of the </a:t>
            </a:r>
            <a:r>
              <a:rPr lang="en-US" sz="2200" i="1" dirty="0">
                <a:latin typeface="+mj-lt"/>
              </a:rPr>
              <a:t>high priest, Joshua </a:t>
            </a:r>
            <a:r>
              <a:rPr lang="en-US" sz="2200" dirty="0">
                <a:latin typeface="+mj-lt"/>
              </a:rPr>
              <a:t>son of </a:t>
            </a:r>
            <a:r>
              <a:rPr lang="en-US" sz="2200" dirty="0" err="1">
                <a:latin typeface="+mj-lt"/>
              </a:rPr>
              <a:t>Jozadak</a:t>
            </a:r>
            <a:r>
              <a:rPr lang="en-US" sz="2200" dirty="0">
                <a:latin typeface="+mj-lt"/>
              </a:rPr>
              <a:t>. </a:t>
            </a:r>
          </a:p>
          <a:p>
            <a:pPr marL="0" indent="0">
              <a:buNone/>
              <a:defRPr/>
            </a:pPr>
            <a:endParaRPr lang="en-US" sz="2200" dirty="0">
              <a:latin typeface="+mj-lt"/>
            </a:endParaRPr>
          </a:p>
          <a:p>
            <a:pPr marL="0" indent="0">
              <a:buNone/>
              <a:defRPr/>
            </a:pPr>
            <a:r>
              <a:rPr lang="en-US" sz="2200" dirty="0">
                <a:latin typeface="+mj-lt"/>
              </a:rPr>
              <a:t> </a:t>
            </a:r>
            <a:r>
              <a:rPr lang="en-US" sz="2200" baseline="30000" dirty="0">
                <a:latin typeface="+mj-lt"/>
              </a:rPr>
              <a:t>12</a:t>
            </a:r>
            <a:r>
              <a:rPr lang="en-US" sz="2200" dirty="0">
                <a:latin typeface="+mj-lt"/>
              </a:rPr>
              <a:t> Tell him this is what the LORD Almighty says: 'Here is the man whose name is the Branch, and he will branch out from his place and build the temple of the LORD</a:t>
            </a:r>
            <a:r>
              <a:rPr lang="en-US" sz="1700" dirty="0">
                <a:latin typeface="+mj-lt"/>
              </a:rPr>
              <a:t>.</a:t>
            </a:r>
          </a:p>
          <a:p>
            <a:pPr marL="0" indent="0">
              <a:buNone/>
              <a:defRPr/>
            </a:pPr>
            <a:r>
              <a:rPr lang="en-US" sz="1700" dirty="0"/>
              <a:t> </a:t>
            </a:r>
          </a:p>
          <a:p>
            <a:pPr>
              <a:buFont typeface="Wingdings" charset="0"/>
              <a:buChar char=""/>
              <a:defRPr/>
            </a:pPr>
            <a:endParaRPr lang="en-US" sz="1700" dirty="0"/>
          </a:p>
          <a:p>
            <a:pPr>
              <a:buFont typeface="Wingdings" charset="0"/>
              <a:buChar char=""/>
              <a:defRPr/>
            </a:pPr>
            <a:endParaRPr lang="en-US" sz="1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8" name="Rectangle 307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5E5454AB-0A79-ED68-FCCE-0236D1697E4D}"/>
              </a:ext>
            </a:extLst>
          </p:cNvPr>
          <p:cNvPicPr>
            <a:picLocks noChangeAspect="1" noChangeArrowheads="1"/>
          </p:cNvPicPr>
          <p:nvPr/>
        </p:nvPicPr>
        <p:blipFill>
          <a:blip r:embed="rId2">
            <a:extLst>
              <a:ext uri="{28A0092B-C50C-407E-A947-70E740481C1C}">
                <a14:useLocalDpi xmlns:a14="http://schemas.microsoft.com/office/drawing/2010/main"/>
              </a:ext>
            </a:extLst>
          </a:blip>
          <a:srcRect l="5884" r="-1" b="-1"/>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Rectangle 3072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22" name="Title 1">
            <a:extLst>
              <a:ext uri="{FF2B5EF4-FFF2-40B4-BE49-F238E27FC236}">
                <a16:creationId xmlns:a16="http://schemas.microsoft.com/office/drawing/2014/main" id="{E84E11BF-C4C1-BBF9-7B2D-5DDD700E02DE}"/>
              </a:ext>
            </a:extLst>
          </p:cNvPr>
          <p:cNvSpPr>
            <a:spLocks noGrp="1"/>
          </p:cNvSpPr>
          <p:nvPr>
            <p:ph type="title"/>
          </p:nvPr>
        </p:nvSpPr>
        <p:spPr>
          <a:xfrm>
            <a:off x="7531610" y="365125"/>
            <a:ext cx="3822189" cy="1899912"/>
          </a:xfrm>
        </p:spPr>
        <p:txBody>
          <a:bodyPr>
            <a:normAutofit/>
          </a:bodyPr>
          <a:lstStyle/>
          <a:p>
            <a:r>
              <a:rPr lang="en-US" altLang="en-US" sz="4000">
                <a:ea typeface="ＭＳ Ｐゴシック" panose="020B0600070205080204" pitchFamily="34" charset="-128"/>
              </a:rPr>
              <a:t>Jesus the King / Priest</a:t>
            </a:r>
          </a:p>
        </p:txBody>
      </p:sp>
      <p:sp>
        <p:nvSpPr>
          <p:cNvPr id="30723" name="Content Placeholder 2">
            <a:extLst>
              <a:ext uri="{FF2B5EF4-FFF2-40B4-BE49-F238E27FC236}">
                <a16:creationId xmlns:a16="http://schemas.microsoft.com/office/drawing/2014/main" id="{CC2A10EF-1FCE-3D94-A355-7755A1987DA4}"/>
              </a:ext>
            </a:extLst>
          </p:cNvPr>
          <p:cNvSpPr>
            <a:spLocks noGrp="1"/>
          </p:cNvSpPr>
          <p:nvPr>
            <p:ph idx="1"/>
          </p:nvPr>
        </p:nvSpPr>
        <p:spPr>
          <a:xfrm>
            <a:off x="7531610" y="1981200"/>
            <a:ext cx="3822189" cy="4195763"/>
          </a:xfrm>
        </p:spPr>
        <p:txBody>
          <a:bodyPr>
            <a:normAutofit/>
          </a:bodyPr>
          <a:lstStyle/>
          <a:p>
            <a:pPr marL="0" indent="0">
              <a:buNone/>
            </a:pPr>
            <a:r>
              <a:rPr lang="en-US" altLang="en-US" sz="2400" b="1" dirty="0">
                <a:latin typeface="+mj-lt"/>
                <a:ea typeface="ＭＳ Ｐゴシック" panose="020B0600070205080204" pitchFamily="34" charset="-128"/>
                <a:cs typeface="Calibri" panose="020F0502020204030204" pitchFamily="34" charset="0"/>
              </a:rPr>
              <a:t>Zechariah 6:13 </a:t>
            </a:r>
          </a:p>
          <a:p>
            <a:pPr marL="0" indent="0">
              <a:buNone/>
            </a:pPr>
            <a:endParaRPr lang="en-US" altLang="en-US" sz="2000" dirty="0">
              <a:latin typeface="Calibri" panose="020F0502020204030204" pitchFamily="34" charset="0"/>
              <a:ea typeface="ＭＳ Ｐゴシック" panose="020B0600070205080204" pitchFamily="34" charset="-128"/>
              <a:cs typeface="Calibri" panose="020F0502020204030204" pitchFamily="34" charset="0"/>
            </a:endParaRPr>
          </a:p>
          <a:p>
            <a:pPr marL="0" indent="0">
              <a:buNone/>
            </a:pPr>
            <a:r>
              <a:rPr lang="en-US" sz="1600" baseline="30000" dirty="0"/>
              <a:t>13</a:t>
            </a:r>
            <a:r>
              <a:rPr lang="en-US" sz="1600" dirty="0"/>
              <a:t> </a:t>
            </a:r>
            <a:r>
              <a:rPr lang="en-US" altLang="en-US" sz="1800" dirty="0">
                <a:latin typeface="Calibri" panose="020F0502020204030204" pitchFamily="34" charset="0"/>
                <a:ea typeface="ＭＳ Ｐゴシック" panose="020B0600070205080204" pitchFamily="34" charset="-128"/>
                <a:cs typeface="Calibri" panose="020F0502020204030204" pitchFamily="34" charset="0"/>
              </a:rPr>
              <a:t>It is he who will build the temple of the LORD, and he will be clothed with majesty and will </a:t>
            </a:r>
            <a:r>
              <a:rPr lang="en-US" altLang="en-US" sz="1800" i="1" dirty="0">
                <a:latin typeface="Calibri" panose="020F0502020204030204" pitchFamily="34" charset="0"/>
                <a:ea typeface="ＭＳ Ｐゴシック" panose="020B0600070205080204" pitchFamily="34" charset="-128"/>
                <a:cs typeface="Calibri" panose="020F0502020204030204" pitchFamily="34" charset="0"/>
              </a:rPr>
              <a:t>sit and rule on his throne. And he will be a priest on his throne.</a:t>
            </a:r>
            <a:r>
              <a:rPr lang="en-US" altLang="en-US" sz="1800" dirty="0">
                <a:latin typeface="Calibri" panose="020F0502020204030204" pitchFamily="34" charset="0"/>
                <a:ea typeface="ＭＳ Ｐゴシック" panose="020B0600070205080204" pitchFamily="34" charset="-128"/>
                <a:cs typeface="Calibri" panose="020F0502020204030204" pitchFamily="34" charset="0"/>
              </a:rPr>
              <a:t> And there will be harmony between the two.’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5A0CA527-1FE4-FC54-C592-807D1BD5F0D3}"/>
              </a:ext>
            </a:extLst>
          </p:cNvPr>
          <p:cNvSpPr>
            <a:spLocks noGrp="1"/>
          </p:cNvSpPr>
          <p:nvPr>
            <p:ph type="title"/>
          </p:nvPr>
        </p:nvSpPr>
        <p:spPr/>
        <p:txBody>
          <a:bodyPr/>
          <a:lstStyle/>
          <a:p>
            <a:pPr algn="ctr" eaLnBrk="1" hangingPunct="1"/>
            <a:r>
              <a:rPr lang="en-US" altLang="en-US" sz="3600">
                <a:solidFill>
                  <a:srgbClr val="000000"/>
                </a:solidFill>
                <a:ea typeface="ＭＳ Ｐゴシック" panose="020B0600070205080204" pitchFamily="34" charset="-128"/>
              </a:rPr>
              <a:t>Jesus is from King David </a:t>
            </a:r>
            <a:r>
              <a:rPr lang="en-US" altLang="en-US" sz="3600">
                <a:ea typeface="ＭＳ Ｐゴシック" panose="020B0600070205080204" pitchFamily="34" charset="-128"/>
              </a:rPr>
              <a:t>(Father’s side)</a:t>
            </a:r>
          </a:p>
        </p:txBody>
      </p:sp>
      <p:graphicFrame>
        <p:nvGraphicFramePr>
          <p:cNvPr id="31750" name="Content Placeholder 2">
            <a:extLst>
              <a:ext uri="{FF2B5EF4-FFF2-40B4-BE49-F238E27FC236}">
                <a16:creationId xmlns:a16="http://schemas.microsoft.com/office/drawing/2014/main" id="{B320E30E-76D9-C918-72C7-10249FE0DD56}"/>
              </a:ext>
            </a:extLst>
          </p:cNvPr>
          <p:cNvGraphicFramePr>
            <a:graphicFrameLocks noGrp="1"/>
          </p:cNvGraphicFramePr>
          <p:nvPr>
            <p:ph idx="1"/>
            <p:extLst>
              <p:ext uri="{D42A27DB-BD31-4B8C-83A1-F6EECF244321}">
                <p14:modId xmlns:p14="http://schemas.microsoft.com/office/powerpoint/2010/main" val="168190785"/>
              </p:ext>
            </p:extLst>
          </p:nvPr>
        </p:nvGraphicFramePr>
        <p:xfrm>
          <a:off x="2057400" y="14478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747" name="yui_3_5_1_3_1379781102623_3057">
            <a:extLst>
              <a:ext uri="{FF2B5EF4-FFF2-40B4-BE49-F238E27FC236}">
                <a16:creationId xmlns:a16="http://schemas.microsoft.com/office/drawing/2014/main" id="{F2827B0E-4ECB-341E-8330-60761CF1F17E}"/>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028995" y="5143500"/>
            <a:ext cx="10890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6">
            <a:extLst>
              <a:ext uri="{FF2B5EF4-FFF2-40B4-BE49-F238E27FC236}">
                <a16:creationId xmlns:a16="http://schemas.microsoft.com/office/drawing/2014/main" id="{F546B21D-69C0-A04B-8874-0945BF4D97E4}"/>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324806" y="4994162"/>
            <a:ext cx="1089026" cy="14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Notched Right Arrow 4">
            <a:extLst>
              <a:ext uri="{FF2B5EF4-FFF2-40B4-BE49-F238E27FC236}">
                <a16:creationId xmlns:a16="http://schemas.microsoft.com/office/drawing/2014/main" id="{558A422A-A1D1-31AA-EACC-38E428F5A42C}"/>
              </a:ext>
            </a:extLst>
          </p:cNvPr>
          <p:cNvSpPr>
            <a:spLocks noChangeArrowheads="1"/>
          </p:cNvSpPr>
          <p:nvPr/>
        </p:nvSpPr>
        <p:spPr bwMode="auto">
          <a:xfrm>
            <a:off x="3325813" y="6060267"/>
            <a:ext cx="5894389" cy="480204"/>
          </a:xfrm>
          <a:prstGeom prst="notchedRightArrow">
            <a:avLst>
              <a:gd name="adj1" fmla="val 50000"/>
              <a:gd name="adj2" fmla="val 49995"/>
            </a:avLst>
          </a:prstGeom>
          <a:solidFill>
            <a:schemeClr val="accent1"/>
          </a:solidFill>
          <a:ln w="10000">
            <a:solidFill>
              <a:schemeClr val="accent1"/>
            </a:solidFill>
            <a:miter lim="800000"/>
            <a:headEnd/>
            <a:tailEnd/>
          </a:ln>
          <a:effectLst>
            <a:outerShdw blurRad="38100" dist="30000" dir="5400000" rotWithShape="0">
              <a:srgbClr val="808080">
                <a:alpha val="45000"/>
              </a:srgbClr>
            </a:outerShdw>
          </a:effectLst>
        </p:spPr>
        <p:txBody>
          <a:bodyPr anchor="ct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algn="ctr" eaLnBrk="1" hangingPunct="1">
              <a:spcBef>
                <a:spcPct val="0"/>
              </a:spcBef>
              <a:buClrTx/>
              <a:buSzTx/>
              <a:buFontTx/>
              <a:buNone/>
              <a:defRPr/>
            </a:pPr>
            <a:endParaRPr lang="en-US" altLang="en-US" sz="18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81B2087F-6CA0-737F-3EFB-FA183BFBB5B3}"/>
              </a:ext>
            </a:extLst>
          </p:cNvPr>
          <p:cNvSpPr>
            <a:spLocks noGrp="1"/>
          </p:cNvSpPr>
          <p:nvPr>
            <p:ph type="title"/>
          </p:nvPr>
        </p:nvSpPr>
        <p:spPr/>
        <p:txBody>
          <a:bodyPr/>
          <a:lstStyle/>
          <a:p>
            <a:pPr algn="ctr" eaLnBrk="1" hangingPunct="1"/>
            <a:r>
              <a:rPr lang="en-US" altLang="en-US" sz="3600">
                <a:ea typeface="ＭＳ Ｐゴシック" panose="020B0600070205080204" pitchFamily="34" charset="-128"/>
              </a:rPr>
              <a:t>Jesus is from King David</a:t>
            </a:r>
            <a:r>
              <a:rPr lang="en-US" altLang="en-US">
                <a:ea typeface="ＭＳ Ｐゴシック" panose="020B0600070205080204" pitchFamily="34" charset="-128"/>
              </a:rPr>
              <a:t> </a:t>
            </a:r>
            <a:br>
              <a:rPr lang="en-US" altLang="en-US">
                <a:ea typeface="ＭＳ Ｐゴシック" panose="020B0600070205080204" pitchFamily="34" charset="-128"/>
              </a:rPr>
            </a:br>
            <a:r>
              <a:rPr lang="en-US" altLang="en-US" sz="1600">
                <a:ea typeface="ＭＳ Ｐゴシック" panose="020B0600070205080204" pitchFamily="34" charset="-128"/>
              </a:rPr>
              <a:t>(Luke follows the legal lineage while Matthew follows the biological)</a:t>
            </a:r>
            <a:endParaRPr lang="en-US" altLang="en-US" sz="3600">
              <a:ea typeface="ＭＳ Ｐゴシック" panose="020B0600070205080204" pitchFamily="34" charset="-128"/>
            </a:endParaRPr>
          </a:p>
        </p:txBody>
      </p:sp>
      <p:graphicFrame>
        <p:nvGraphicFramePr>
          <p:cNvPr id="33800" name="Content Placeholder 2">
            <a:extLst>
              <a:ext uri="{FF2B5EF4-FFF2-40B4-BE49-F238E27FC236}">
                <a16:creationId xmlns:a16="http://schemas.microsoft.com/office/drawing/2014/main" id="{E9D59075-BBF8-604C-3E99-D4115CFC3B93}"/>
              </a:ext>
            </a:extLst>
          </p:cNvPr>
          <p:cNvGraphicFramePr>
            <a:graphicFrameLocks noGrp="1"/>
          </p:cNvGraphicFramePr>
          <p:nvPr>
            <p:ph idx="1"/>
            <p:extLst>
              <p:ext uri="{D42A27DB-BD31-4B8C-83A1-F6EECF244321}">
                <p14:modId xmlns:p14="http://schemas.microsoft.com/office/powerpoint/2010/main" val="3008053240"/>
              </p:ext>
            </p:extLst>
          </p:nvPr>
        </p:nvGraphicFramePr>
        <p:xfrm>
          <a:off x="2057400" y="1600200"/>
          <a:ext cx="81534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3795" name="yui_3_5_1_3_1379781102623_3057" descr="A close-up of a statue&#10;&#10;Description automatically generated">
            <a:extLst>
              <a:ext uri="{FF2B5EF4-FFF2-40B4-BE49-F238E27FC236}">
                <a16:creationId xmlns:a16="http://schemas.microsoft.com/office/drawing/2014/main" id="{075D517A-4D60-DAA6-F322-1DEFE6832DA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152653" y="4876800"/>
            <a:ext cx="11525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descr="A person with a beard looking up&#10;&#10;Description automatically generated">
            <a:extLst>
              <a:ext uri="{FF2B5EF4-FFF2-40B4-BE49-F238E27FC236}">
                <a16:creationId xmlns:a16="http://schemas.microsoft.com/office/drawing/2014/main" id="{0D70602B-9799-77B8-380A-C2B07DE94FE1}"/>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860924" y="4762500"/>
            <a:ext cx="1206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Notched Right Arrow 4">
            <a:extLst>
              <a:ext uri="{FF2B5EF4-FFF2-40B4-BE49-F238E27FC236}">
                <a16:creationId xmlns:a16="http://schemas.microsoft.com/office/drawing/2014/main" id="{C0C61C1F-818A-F8BC-FA28-724D3EE56347}"/>
              </a:ext>
            </a:extLst>
          </p:cNvPr>
          <p:cNvSpPr>
            <a:spLocks noChangeArrowheads="1"/>
          </p:cNvSpPr>
          <p:nvPr/>
        </p:nvSpPr>
        <p:spPr bwMode="auto">
          <a:xfrm>
            <a:off x="3657600" y="5334000"/>
            <a:ext cx="5059948" cy="457200"/>
          </a:xfrm>
          <a:prstGeom prst="notchedRightArrow">
            <a:avLst>
              <a:gd name="adj1" fmla="val 50000"/>
              <a:gd name="adj2" fmla="val 49995"/>
            </a:avLst>
          </a:prstGeom>
          <a:solidFill>
            <a:schemeClr val="accent1"/>
          </a:solidFill>
          <a:ln w="10000">
            <a:solidFill>
              <a:schemeClr val="accent1"/>
            </a:solidFill>
            <a:miter lim="800000"/>
            <a:headEnd/>
            <a:tailEnd/>
          </a:ln>
          <a:effectLst>
            <a:outerShdw blurRad="38100" dist="30000" dir="5400000" rotWithShape="0">
              <a:srgbClr val="808080">
                <a:alpha val="45000"/>
              </a:srgbClr>
            </a:outerShdw>
          </a:effectLst>
        </p:spPr>
        <p:txBody>
          <a:bodyPr anchor="ct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algn="ctr" eaLnBrk="1" hangingPunct="1">
              <a:spcBef>
                <a:spcPct val="0"/>
              </a:spcBef>
              <a:buClrTx/>
              <a:buSzTx/>
              <a:buFontTx/>
              <a:buNone/>
              <a:defRPr/>
            </a:pPr>
            <a:endParaRPr lang="en-US" altLang="en-US" sz="18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48" name="Rectangle 3584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3" name="Picture 1" descr="A painting of a person wearing a crown&#10;&#10;Description automatically generated">
            <a:extLst>
              <a:ext uri="{FF2B5EF4-FFF2-40B4-BE49-F238E27FC236}">
                <a16:creationId xmlns:a16="http://schemas.microsoft.com/office/drawing/2014/main" id="{9AF32D9E-DEDC-E4E2-BDA2-5FCF4C047A4E}"/>
              </a:ext>
            </a:extLst>
          </p:cNvPr>
          <p:cNvPicPr>
            <a:picLocks noChangeAspect="1" noChangeArrowheads="1"/>
          </p:cNvPicPr>
          <p:nvPr/>
        </p:nvPicPr>
        <p:blipFill>
          <a:blip r:embed="rId3">
            <a:extLst>
              <a:ext uri="{28A0092B-C50C-407E-A947-70E740481C1C}">
                <a14:useLocalDpi xmlns:a14="http://schemas.microsoft.com/office/drawing/2010/main"/>
              </a:ext>
            </a:extLst>
          </a:blip>
          <a:srcRect t="22051" b="29544"/>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Rectangle 3584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41" name="Title 1">
            <a:extLst>
              <a:ext uri="{FF2B5EF4-FFF2-40B4-BE49-F238E27FC236}">
                <a16:creationId xmlns:a16="http://schemas.microsoft.com/office/drawing/2014/main" id="{C9B2793E-3097-8BBB-94A2-0DB635E9DC89}"/>
              </a:ext>
            </a:extLst>
          </p:cNvPr>
          <p:cNvSpPr>
            <a:spLocks noGrp="1"/>
          </p:cNvSpPr>
          <p:nvPr>
            <p:ph type="title"/>
          </p:nvPr>
        </p:nvSpPr>
        <p:spPr>
          <a:xfrm>
            <a:off x="7531610" y="365125"/>
            <a:ext cx="3822189" cy="1899912"/>
          </a:xfrm>
        </p:spPr>
        <p:txBody>
          <a:bodyPr>
            <a:normAutofit/>
          </a:bodyPr>
          <a:lstStyle/>
          <a:p>
            <a:r>
              <a:rPr lang="en-US" altLang="en-US" sz="4000">
                <a:ea typeface="ＭＳ Ｐゴシック" panose="020B0600070205080204" pitchFamily="34" charset="-128"/>
              </a:rPr>
              <a:t>Jesus the King / Priest</a:t>
            </a:r>
          </a:p>
        </p:txBody>
      </p:sp>
      <p:sp>
        <p:nvSpPr>
          <p:cNvPr id="18434" name="Content Placeholder 2">
            <a:extLst>
              <a:ext uri="{FF2B5EF4-FFF2-40B4-BE49-F238E27FC236}">
                <a16:creationId xmlns:a16="http://schemas.microsoft.com/office/drawing/2014/main" id="{1F6041D9-C021-8C6C-B28B-63CA1C07C9D3}"/>
              </a:ext>
            </a:extLst>
          </p:cNvPr>
          <p:cNvSpPr>
            <a:spLocks noGrp="1"/>
          </p:cNvSpPr>
          <p:nvPr>
            <p:ph idx="1"/>
          </p:nvPr>
        </p:nvSpPr>
        <p:spPr>
          <a:xfrm>
            <a:off x="7531610" y="2434201"/>
            <a:ext cx="3822189" cy="3742762"/>
          </a:xfrm>
        </p:spPr>
        <p:txBody>
          <a:bodyPr>
            <a:normAutofit fontScale="92500"/>
          </a:bodyPr>
          <a:lstStyle/>
          <a:p>
            <a:pPr marL="0" indent="0">
              <a:buNone/>
              <a:defRPr/>
            </a:pPr>
            <a:r>
              <a:rPr lang="en-US" sz="1900" dirty="0">
                <a:latin typeface="Calibri" panose="020F0502020204030204" pitchFamily="34" charset="0"/>
                <a:cs typeface="Calibri" panose="020F0502020204030204" pitchFamily="34" charset="0"/>
              </a:rPr>
              <a:t>Luke 1:5-7 (NIV)</a:t>
            </a:r>
          </a:p>
          <a:p>
            <a:pPr marL="0" indent="0">
              <a:buNone/>
              <a:defRPr/>
            </a:pPr>
            <a:r>
              <a:rPr lang="en-US" sz="1900" baseline="30000" dirty="0">
                <a:latin typeface="Calibri" panose="020F0502020204030204" pitchFamily="34" charset="0"/>
                <a:cs typeface="Calibri" panose="020F0502020204030204" pitchFamily="34" charset="0"/>
              </a:rPr>
              <a:t>5</a:t>
            </a:r>
            <a:r>
              <a:rPr lang="en-US" sz="1900" dirty="0">
                <a:latin typeface="Calibri" panose="020F0502020204030204" pitchFamily="34" charset="0"/>
                <a:cs typeface="Calibri" panose="020F0502020204030204" pitchFamily="34" charset="0"/>
              </a:rPr>
              <a:t> In the time of Herod king of Judea there was a priest named Zechariah, who belonged to the priestly division of Abijah; his wife Elizabeth was </a:t>
            </a:r>
            <a:r>
              <a:rPr lang="en-US" sz="1900" i="1" u="sng" dirty="0">
                <a:latin typeface="Calibri" panose="020F0502020204030204" pitchFamily="34" charset="0"/>
                <a:cs typeface="Calibri" panose="020F0502020204030204" pitchFamily="34" charset="0"/>
              </a:rPr>
              <a:t>also a descendant of Aaron</a:t>
            </a:r>
            <a:r>
              <a:rPr lang="en-US" sz="1900" dirty="0">
                <a:latin typeface="Calibri" panose="020F0502020204030204" pitchFamily="34" charset="0"/>
                <a:cs typeface="Calibri" panose="020F0502020204030204" pitchFamily="34" charset="0"/>
              </a:rPr>
              <a:t>. </a:t>
            </a:r>
          </a:p>
          <a:p>
            <a:pPr marL="0" indent="0">
              <a:buNone/>
              <a:defRPr/>
            </a:pPr>
            <a:r>
              <a:rPr lang="en-US" sz="1900" baseline="30000" dirty="0">
                <a:latin typeface="Calibri" panose="020F0502020204030204" pitchFamily="34" charset="0"/>
                <a:cs typeface="Calibri" panose="020F0502020204030204" pitchFamily="34" charset="0"/>
              </a:rPr>
              <a:t>6</a:t>
            </a:r>
            <a:r>
              <a:rPr lang="en-US" sz="1900" dirty="0">
                <a:latin typeface="Calibri" panose="020F0502020204030204" pitchFamily="34" charset="0"/>
                <a:cs typeface="Calibri" panose="020F0502020204030204" pitchFamily="34" charset="0"/>
              </a:rPr>
              <a:t> Both of them were upright in the sight of God, observing all the Lord's commandments and regulations blamelessly. </a:t>
            </a:r>
          </a:p>
          <a:p>
            <a:pPr marL="0" indent="0">
              <a:buNone/>
              <a:defRPr/>
            </a:pPr>
            <a:r>
              <a:rPr lang="en-US" sz="2000" baseline="30000" dirty="0"/>
              <a:t>7</a:t>
            </a:r>
            <a:r>
              <a:rPr lang="en-US" sz="2000" dirty="0"/>
              <a:t> But they had no children, because Elizabeth was barren; and they were both well along in years.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E323BD-6C6D-A48A-AC37-FC04C346CC41}"/>
            </a:ext>
          </a:extLst>
        </p:cNvPr>
        <p:cNvGrpSpPr/>
        <p:nvPr/>
      </p:nvGrpSpPr>
      <p:grpSpPr>
        <a:xfrm>
          <a:off x="0" y="0"/>
          <a:ext cx="0" cy="0"/>
          <a:chOff x="0" y="0"/>
          <a:chExt cx="0" cy="0"/>
        </a:xfrm>
      </p:grpSpPr>
      <p:sp useBgFill="1">
        <p:nvSpPr>
          <p:cNvPr id="35848" name="Rectangle 3584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3" name="Picture 1" descr="A painting of a person wearing a crown&#10;&#10;Description automatically generated">
            <a:extLst>
              <a:ext uri="{FF2B5EF4-FFF2-40B4-BE49-F238E27FC236}">
                <a16:creationId xmlns:a16="http://schemas.microsoft.com/office/drawing/2014/main" id="{18C19696-AB4D-F4AF-4FBE-D4E18832EA2F}"/>
              </a:ext>
            </a:extLst>
          </p:cNvPr>
          <p:cNvPicPr>
            <a:picLocks noChangeAspect="1" noChangeArrowheads="1"/>
          </p:cNvPicPr>
          <p:nvPr/>
        </p:nvPicPr>
        <p:blipFill>
          <a:blip r:embed="rId3">
            <a:extLst>
              <a:ext uri="{28A0092B-C50C-407E-A947-70E740481C1C}">
                <a14:useLocalDpi xmlns:a14="http://schemas.microsoft.com/office/drawing/2010/main"/>
              </a:ext>
            </a:extLst>
          </a:blip>
          <a:srcRect t="22051" b="29544"/>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Rectangle 3584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41" name="Title 1">
            <a:extLst>
              <a:ext uri="{FF2B5EF4-FFF2-40B4-BE49-F238E27FC236}">
                <a16:creationId xmlns:a16="http://schemas.microsoft.com/office/drawing/2014/main" id="{0113A114-A009-BEBF-3383-76E8D2A87170}"/>
              </a:ext>
            </a:extLst>
          </p:cNvPr>
          <p:cNvSpPr>
            <a:spLocks noGrp="1"/>
          </p:cNvSpPr>
          <p:nvPr>
            <p:ph type="title"/>
          </p:nvPr>
        </p:nvSpPr>
        <p:spPr>
          <a:xfrm>
            <a:off x="7531610" y="365125"/>
            <a:ext cx="3822189" cy="1899912"/>
          </a:xfrm>
        </p:spPr>
        <p:txBody>
          <a:bodyPr>
            <a:normAutofit/>
          </a:bodyPr>
          <a:lstStyle/>
          <a:p>
            <a:r>
              <a:rPr lang="en-US" altLang="en-US" sz="4000">
                <a:ea typeface="ＭＳ Ｐゴシック" panose="020B0600070205080204" pitchFamily="34" charset="-128"/>
              </a:rPr>
              <a:t>Jesus the King / Priest</a:t>
            </a:r>
          </a:p>
        </p:txBody>
      </p:sp>
      <p:sp>
        <p:nvSpPr>
          <p:cNvPr id="18434" name="Content Placeholder 2">
            <a:extLst>
              <a:ext uri="{FF2B5EF4-FFF2-40B4-BE49-F238E27FC236}">
                <a16:creationId xmlns:a16="http://schemas.microsoft.com/office/drawing/2014/main" id="{7BFF0925-AD2B-DC90-F074-8089B72ABF2F}"/>
              </a:ext>
            </a:extLst>
          </p:cNvPr>
          <p:cNvSpPr>
            <a:spLocks noGrp="1"/>
          </p:cNvSpPr>
          <p:nvPr>
            <p:ph idx="1"/>
          </p:nvPr>
        </p:nvSpPr>
        <p:spPr>
          <a:xfrm>
            <a:off x="7531610" y="2434201"/>
            <a:ext cx="3822189" cy="3742762"/>
          </a:xfrm>
        </p:spPr>
        <p:txBody>
          <a:bodyPr>
            <a:normAutofit/>
          </a:bodyPr>
          <a:lstStyle/>
          <a:p>
            <a:pPr>
              <a:buFont typeface="Wingdings" charset="0"/>
              <a:buNone/>
              <a:defRPr/>
            </a:pPr>
            <a:r>
              <a:rPr lang="en-US" sz="2000">
                <a:latin typeface="+mj-lt"/>
              </a:rPr>
              <a:t>Luke 1:36-37 (NIV)</a:t>
            </a:r>
          </a:p>
          <a:p>
            <a:pPr>
              <a:buFont typeface="Wingdings" charset="0"/>
              <a:buNone/>
              <a:defRPr/>
            </a:pPr>
            <a:r>
              <a:rPr lang="en-US" sz="2000" baseline="30000">
                <a:latin typeface="+mj-lt"/>
              </a:rPr>
              <a:t>36</a:t>
            </a:r>
            <a:r>
              <a:rPr lang="en-US" sz="2000">
                <a:latin typeface="+mj-lt"/>
              </a:rPr>
              <a:t> Even Elizabeth your relative is going to have a child in her old age, and she who was said to be barren is in her sixth month. </a:t>
            </a:r>
          </a:p>
          <a:p>
            <a:pPr>
              <a:buFont typeface="Wingdings" charset="0"/>
              <a:buNone/>
              <a:defRPr/>
            </a:pPr>
            <a:r>
              <a:rPr lang="en-US" sz="2000" baseline="30000">
                <a:latin typeface="+mj-lt"/>
              </a:rPr>
              <a:t>37</a:t>
            </a:r>
            <a:r>
              <a:rPr lang="en-US" sz="2000">
                <a:latin typeface="+mj-lt"/>
              </a:rPr>
              <a:t> For nothing is impossible with God." </a:t>
            </a:r>
          </a:p>
        </p:txBody>
      </p:sp>
    </p:spTree>
    <p:extLst>
      <p:ext uri="{BB962C8B-B14F-4D97-AF65-F5344CB8AC3E}">
        <p14:creationId xmlns:p14="http://schemas.microsoft.com/office/powerpoint/2010/main" val="77705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3F95B4EB-46F9-5C5A-0DB2-65F912A40F0E}"/>
              </a:ext>
            </a:extLst>
          </p:cNvPr>
          <p:cNvSpPr>
            <a:spLocks noGrp="1"/>
          </p:cNvSpPr>
          <p:nvPr>
            <p:ph type="title"/>
          </p:nvPr>
        </p:nvSpPr>
        <p:spPr/>
        <p:txBody>
          <a:bodyPr/>
          <a:lstStyle/>
          <a:p>
            <a:pPr algn="ctr" eaLnBrk="1" hangingPunct="1"/>
            <a:r>
              <a:rPr lang="en-US" altLang="en-US">
                <a:solidFill>
                  <a:schemeClr val="tx1"/>
                </a:solidFill>
                <a:ea typeface="ＭＳ Ｐゴシック" panose="020B0600070205080204" pitchFamily="34" charset="-128"/>
              </a:rPr>
              <a:t>Jesus the King / Priest</a:t>
            </a:r>
            <a:endParaRPr lang="en-US" altLang="en-US">
              <a:ea typeface="ＭＳ Ｐゴシック" panose="020B0600070205080204" pitchFamily="34" charset="-128"/>
            </a:endParaRPr>
          </a:p>
        </p:txBody>
      </p:sp>
      <p:sp>
        <p:nvSpPr>
          <p:cNvPr id="38914" name="Content Placeholder 2">
            <a:extLst>
              <a:ext uri="{FF2B5EF4-FFF2-40B4-BE49-F238E27FC236}">
                <a16:creationId xmlns:a16="http://schemas.microsoft.com/office/drawing/2014/main" id="{3F603E38-D45B-DDCE-6999-E28AF9A83C70}"/>
              </a:ext>
            </a:extLst>
          </p:cNvPr>
          <p:cNvSpPr>
            <a:spLocks noGrp="1"/>
          </p:cNvSpPr>
          <p:nvPr>
            <p:ph idx="1"/>
          </p:nvPr>
        </p:nvSpPr>
        <p:spPr>
          <a:xfrm>
            <a:off x="2057400" y="1295400"/>
            <a:ext cx="8153400" cy="5105400"/>
          </a:xfrm>
        </p:spPr>
        <p:txBody>
          <a:bodyPr>
            <a:normAutofit lnSpcReduction="10000"/>
          </a:bodyPr>
          <a:lstStyle/>
          <a:p>
            <a:pPr marL="0" indent="0">
              <a:buNone/>
            </a:pPr>
            <a:endParaRPr lang="en-US" altLang="en-US" dirty="0">
              <a:ea typeface="ＭＳ Ｐゴシック" panose="020B0600070205080204" pitchFamily="34" charset="-128"/>
            </a:endParaRPr>
          </a:p>
          <a:p>
            <a:pPr marL="0" indent="0" algn="ctr">
              <a:buNone/>
            </a:pPr>
            <a:r>
              <a:rPr lang="en-US" altLang="en-US" dirty="0">
                <a:ea typeface="ＭＳ Ｐゴシック" panose="020B0600070205080204" pitchFamily="34" charset="-128"/>
              </a:rPr>
              <a:t>Heb 7:17 For it is declared:  "You are a priest forever, in the order of Melchizedek."   (NIV)</a:t>
            </a:r>
          </a:p>
          <a:p>
            <a:pPr marL="0" indent="0">
              <a:buNone/>
            </a:pPr>
            <a:endParaRPr lang="en-US" altLang="en-US" dirty="0">
              <a:ea typeface="ＭＳ Ｐゴシック" panose="020B0600070205080204" pitchFamily="34" charset="-128"/>
            </a:endParaRPr>
          </a:p>
          <a:p>
            <a:pPr marL="0" indent="0" algn="ctr">
              <a:buNone/>
            </a:pPr>
            <a:endParaRPr lang="en-US" altLang="en-US" dirty="0">
              <a:ea typeface="ＭＳ Ｐゴシック" panose="020B0600070205080204" pitchFamily="34" charset="-128"/>
            </a:endParaRPr>
          </a:p>
          <a:p>
            <a:pPr marL="0" indent="0" algn="ctr">
              <a:buNone/>
            </a:pPr>
            <a:endParaRPr lang="en-US" altLang="en-US" dirty="0">
              <a:ea typeface="ＭＳ Ｐゴシック" panose="020B0600070205080204" pitchFamily="34" charset="-128"/>
            </a:endParaRPr>
          </a:p>
          <a:p>
            <a:pPr marL="0" indent="0" algn="ctr">
              <a:buNone/>
            </a:pPr>
            <a:r>
              <a:rPr lang="en-US" altLang="en-US" dirty="0">
                <a:ea typeface="ＭＳ Ｐゴシック" panose="020B0600070205080204" pitchFamily="34" charset="-128"/>
              </a:rPr>
              <a:t>Judah</a:t>
            </a:r>
          </a:p>
          <a:p>
            <a:pPr marL="0" indent="0" algn="ctr">
              <a:buNone/>
            </a:pPr>
            <a:endParaRPr lang="en-US" altLang="en-US" dirty="0">
              <a:ea typeface="ＭＳ Ｐゴシック" panose="020B0600070205080204" pitchFamily="34" charset="-128"/>
            </a:endParaRPr>
          </a:p>
          <a:p>
            <a:pPr marL="0" indent="0" algn="ctr">
              <a:buNone/>
            </a:pPr>
            <a:endParaRPr lang="en-US" altLang="en-US" dirty="0">
              <a:ea typeface="ＭＳ Ｐゴシック" panose="020B0600070205080204" pitchFamily="34" charset="-128"/>
            </a:endParaRPr>
          </a:p>
          <a:p>
            <a:pPr marL="0" indent="0" algn="ctr">
              <a:buNone/>
            </a:pPr>
            <a:endParaRPr lang="en-US" altLang="en-US" sz="1100" dirty="0">
              <a:ea typeface="ＭＳ Ｐゴシック" panose="020B0600070205080204" pitchFamily="34" charset="-128"/>
            </a:endParaRPr>
          </a:p>
          <a:p>
            <a:pPr marL="0" indent="0" algn="ctr">
              <a:buNone/>
            </a:pPr>
            <a:r>
              <a:rPr lang="en-US" altLang="en-US" dirty="0">
                <a:ea typeface="ＭＳ Ｐゴシック" panose="020B0600070205080204" pitchFamily="34" charset="-128"/>
              </a:rPr>
              <a:t>Levi (and/or) Melchizedek</a:t>
            </a:r>
          </a:p>
        </p:txBody>
      </p:sp>
      <p:pic>
        <p:nvPicPr>
          <p:cNvPr id="38915" name="Picture 7">
            <a:extLst>
              <a:ext uri="{FF2B5EF4-FFF2-40B4-BE49-F238E27FC236}">
                <a16:creationId xmlns:a16="http://schemas.microsoft.com/office/drawing/2014/main" id="{CD46E437-A7E3-98A8-7BAC-D3B5927C621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86800" y="3200400"/>
            <a:ext cx="12319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yui_3_5_1_3_1379781102623_3057">
            <a:extLst>
              <a:ext uri="{FF2B5EF4-FFF2-40B4-BE49-F238E27FC236}">
                <a16:creationId xmlns:a16="http://schemas.microsoft.com/office/drawing/2014/main" id="{8B4D48B7-6BA3-FEB1-9B0E-2716FD4EFDD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2200" y="2895600"/>
            <a:ext cx="9906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5E856A31-A34E-618C-4A60-3442519893B1}"/>
              </a:ext>
            </a:extLst>
          </p:cNvPr>
          <p:cNvCxnSpPr>
            <a:cxnSpLocks noChangeShapeType="1"/>
          </p:cNvCxnSpPr>
          <p:nvPr/>
        </p:nvCxnSpPr>
        <p:spPr bwMode="auto">
          <a:xfrm>
            <a:off x="3429000" y="3581400"/>
            <a:ext cx="4648200" cy="68580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p:spPr>
      </p:cxnSp>
      <p:cxnSp>
        <p:nvCxnSpPr>
          <p:cNvPr id="12" name="Straight Arrow Connector 11">
            <a:extLst>
              <a:ext uri="{FF2B5EF4-FFF2-40B4-BE49-F238E27FC236}">
                <a16:creationId xmlns:a16="http://schemas.microsoft.com/office/drawing/2014/main" id="{DC59F8B0-BF1D-A0B9-5ED9-E843D6FDC037}"/>
              </a:ext>
            </a:extLst>
          </p:cNvPr>
          <p:cNvCxnSpPr>
            <a:cxnSpLocks noChangeShapeType="1"/>
          </p:cNvCxnSpPr>
          <p:nvPr/>
        </p:nvCxnSpPr>
        <p:spPr bwMode="auto">
          <a:xfrm flipV="1">
            <a:off x="3429000" y="4495800"/>
            <a:ext cx="4572000" cy="60960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p:spPr>
      </p:cxnSp>
      <p:pic>
        <p:nvPicPr>
          <p:cNvPr id="2" name="Picture 1" descr="A painting of a person wearing a crown&#10;&#10;Description automatically generated">
            <a:extLst>
              <a:ext uri="{FF2B5EF4-FFF2-40B4-BE49-F238E27FC236}">
                <a16:creationId xmlns:a16="http://schemas.microsoft.com/office/drawing/2014/main" id="{C988DA6C-6EE2-982A-F1A0-7932D7F1C074}"/>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384684" y="4432410"/>
            <a:ext cx="1044316" cy="1530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58" name="Rectangle 39957">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Title 1">
            <a:extLst>
              <a:ext uri="{FF2B5EF4-FFF2-40B4-BE49-F238E27FC236}">
                <a16:creationId xmlns:a16="http://schemas.microsoft.com/office/drawing/2014/main" id="{1EF787F7-719A-D2EE-E8AE-5CC0F9AAE754}"/>
              </a:ext>
            </a:extLst>
          </p:cNvPr>
          <p:cNvSpPr>
            <a:spLocks noGrp="1"/>
          </p:cNvSpPr>
          <p:nvPr>
            <p:ph type="title"/>
          </p:nvPr>
        </p:nvSpPr>
        <p:spPr>
          <a:xfrm>
            <a:off x="589560" y="856180"/>
            <a:ext cx="5279408" cy="1128068"/>
          </a:xfrm>
        </p:spPr>
        <p:txBody>
          <a:bodyPr anchor="ctr">
            <a:normAutofit/>
          </a:bodyPr>
          <a:lstStyle/>
          <a:p>
            <a:r>
              <a:rPr lang="en-US" altLang="en-US" sz="4000" dirty="0">
                <a:ea typeface="ＭＳ Ｐゴシック" panose="020B0600070205080204" pitchFamily="34" charset="-128"/>
              </a:rPr>
              <a:t>Quiz #2 </a:t>
            </a:r>
          </a:p>
        </p:txBody>
      </p:sp>
      <p:grpSp>
        <p:nvGrpSpPr>
          <p:cNvPr id="39960" name="Group 3995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9961" name="Rectangle 3996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62" name="Rectangle 3996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964" name="Rectangle 3996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5635CD-43A0-3111-FFFC-176180AF09A3}"/>
              </a:ext>
            </a:extLst>
          </p:cNvPr>
          <p:cNvSpPr>
            <a:spLocks noGrp="1"/>
          </p:cNvSpPr>
          <p:nvPr>
            <p:ph idx="1"/>
          </p:nvPr>
        </p:nvSpPr>
        <p:spPr>
          <a:xfrm>
            <a:off x="711144" y="2402268"/>
            <a:ext cx="5278066" cy="2923586"/>
          </a:xfrm>
        </p:spPr>
        <p:txBody>
          <a:bodyPr anchor="ctr">
            <a:normAutofit/>
          </a:bodyPr>
          <a:lstStyle/>
          <a:p>
            <a:pPr marL="0" indent="0">
              <a:buNone/>
              <a:defRPr/>
            </a:pPr>
            <a:r>
              <a:rPr lang="en-US" sz="3200" b="1" dirty="0">
                <a:latin typeface="Calibri" panose="020F0502020204030204" pitchFamily="34" charset="0"/>
                <a:cs typeface="Calibri" panose="020F0502020204030204" pitchFamily="34" charset="0"/>
              </a:rPr>
              <a:t>Explain the following</a:t>
            </a:r>
          </a:p>
          <a:p>
            <a:pPr marL="0" indent="0">
              <a:buNone/>
              <a:defRPr/>
            </a:pPr>
            <a:endParaRPr lang="en-US" dirty="0">
              <a:latin typeface="Calibri" panose="020F0502020204030204" pitchFamily="34" charset="0"/>
              <a:cs typeface="Calibri" panose="020F0502020204030204" pitchFamily="34" charset="0"/>
            </a:endParaRPr>
          </a:p>
          <a:p>
            <a:pPr marL="514350" indent="-514350">
              <a:buFont typeface="+mj-lt"/>
              <a:buAutoNum type="arabicPeriod"/>
              <a:defRPr/>
            </a:pPr>
            <a:r>
              <a:rPr lang="en-US" dirty="0">
                <a:latin typeface="Calibri" panose="020F0502020204030204" pitchFamily="34" charset="0"/>
                <a:cs typeface="Calibri" panose="020F0502020204030204" pitchFamily="34" charset="0"/>
              </a:rPr>
              <a:t>Who was Melchizedek?</a:t>
            </a:r>
          </a:p>
          <a:p>
            <a:pPr marL="514350" indent="-514350">
              <a:buFont typeface="+mj-lt"/>
              <a:buAutoNum type="arabicPeriod"/>
              <a:defRPr/>
            </a:pPr>
            <a:r>
              <a:rPr lang="en-US" dirty="0">
                <a:latin typeface="Calibri" panose="020F0502020204030204" pitchFamily="34" charset="0"/>
                <a:cs typeface="Calibri" panose="020F0502020204030204" pitchFamily="34" charset="0"/>
              </a:rPr>
              <a:t>How was Jesus a King?</a:t>
            </a:r>
          </a:p>
          <a:p>
            <a:pPr marL="514350" indent="-514350">
              <a:buFont typeface="+mj-lt"/>
              <a:buAutoNum type="arabicPeriod"/>
              <a:defRPr/>
            </a:pPr>
            <a:r>
              <a:rPr lang="en-US" dirty="0">
                <a:latin typeface="Calibri" panose="020F0502020204030204" pitchFamily="34" charset="0"/>
                <a:cs typeface="Calibri" panose="020F0502020204030204" pitchFamily="34" charset="0"/>
              </a:rPr>
              <a:t>How was Jesus a Priest?</a:t>
            </a:r>
          </a:p>
        </p:txBody>
      </p:sp>
      <p:sp>
        <p:nvSpPr>
          <p:cNvPr id="39966" name="Rectangle 3996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68" name="Rectangle 3996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40" name="Picture 1">
            <a:extLst>
              <a:ext uri="{FF2B5EF4-FFF2-40B4-BE49-F238E27FC236}">
                <a16:creationId xmlns:a16="http://schemas.microsoft.com/office/drawing/2014/main" id="{7D0DC7F4-5F37-BDDF-B48F-3F1BBED4AC3C}"/>
              </a:ext>
            </a:extLst>
          </p:cNvPr>
          <p:cNvPicPr>
            <a:picLocks noChangeAspect="1" noChangeArrowheads="1"/>
          </p:cNvPicPr>
          <p:nvPr/>
        </p:nvPicPr>
        <p:blipFill>
          <a:blip r:embed="rId2">
            <a:extLst>
              <a:ext uri="{28A0092B-C50C-407E-A947-70E740481C1C}">
                <a14:useLocalDpi xmlns:a14="http://schemas.microsoft.com/office/drawing/2010/main"/>
              </a:ext>
            </a:extLst>
          </a:blip>
          <a:srcRect r="4" b="6105"/>
          <a:stretch>
            <a:fillRect/>
          </a:stretch>
        </p:blipFill>
        <p:spPr bwMode="auto">
          <a:xfrm>
            <a:off x="7083423" y="581892"/>
            <a:ext cx="4397433" cy="25187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70" name="Rectangle 39969">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9" name="Picture 3">
            <a:extLst>
              <a:ext uri="{FF2B5EF4-FFF2-40B4-BE49-F238E27FC236}">
                <a16:creationId xmlns:a16="http://schemas.microsoft.com/office/drawing/2014/main" id="{1260DDA0-2C7D-B8F3-90FD-217207C9E8A7}"/>
              </a:ext>
            </a:extLst>
          </p:cNvPr>
          <p:cNvPicPr>
            <a:picLocks noChangeAspect="1" noChangeArrowheads="1"/>
          </p:cNvPicPr>
          <p:nvPr/>
        </p:nvPicPr>
        <p:blipFill>
          <a:blip r:embed="rId3">
            <a:extLst>
              <a:ext uri="{28A0092B-C50C-407E-A947-70E740481C1C}">
                <a14:useLocalDpi xmlns:a14="http://schemas.microsoft.com/office/drawing/2010/main"/>
              </a:ext>
            </a:extLst>
          </a:blip>
          <a:srcRect r="1832" b="-4"/>
          <a:stretch>
            <a:fillRect/>
          </a:stretch>
        </p:blipFill>
        <p:spPr bwMode="auto">
          <a:xfrm>
            <a:off x="7083423" y="3707894"/>
            <a:ext cx="4395569" cy="25187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F1D0BF2F-1C09-C05F-94A0-6CA504C9B561}"/>
              </a:ext>
            </a:extLst>
          </p:cNvPr>
          <p:cNvSpPr>
            <a:spLocks noGrp="1"/>
          </p:cNvSpPr>
          <p:nvPr>
            <p:ph type="title"/>
          </p:nvPr>
        </p:nvSpPr>
        <p:spPr>
          <a:xfrm>
            <a:off x="2057400" y="228600"/>
            <a:ext cx="8153400" cy="990600"/>
          </a:xfrm>
        </p:spPr>
        <p:txBody>
          <a:bodyPr>
            <a:normAutofit fontScale="90000"/>
          </a:bodyPr>
          <a:lstStyle/>
          <a:p>
            <a:pPr algn="ctr" eaLnBrk="1" hangingPunct="1"/>
            <a:r>
              <a:rPr lang="en-US" altLang="en-US" sz="3600">
                <a:ea typeface="ＭＳ Ｐゴシック" panose="020B0600070205080204" pitchFamily="34" charset="-128"/>
              </a:rPr>
              <a:t>Sanctuary – Function of the High Priest </a:t>
            </a:r>
            <a:br>
              <a:rPr lang="en-US" altLang="en-US" sz="3600">
                <a:ea typeface="ＭＳ Ｐゴシック" panose="020B0600070205080204" pitchFamily="34" charset="-128"/>
              </a:rPr>
            </a:br>
            <a:r>
              <a:rPr lang="en-US" altLang="en-US" sz="3600">
                <a:ea typeface="ＭＳ Ｐゴシック" panose="020B0600070205080204" pitchFamily="34" charset="-128"/>
              </a:rPr>
              <a:t>The Daily &amp; Yearly Sacrifices &amp; the Goat</a:t>
            </a:r>
          </a:p>
        </p:txBody>
      </p:sp>
      <p:pic>
        <p:nvPicPr>
          <p:cNvPr id="40962" name="Picture 2">
            <a:extLst>
              <a:ext uri="{FF2B5EF4-FFF2-40B4-BE49-F238E27FC236}">
                <a16:creationId xmlns:a16="http://schemas.microsoft.com/office/drawing/2014/main" id="{719D9BCB-7CFF-CAAB-9591-5DCA89E96C7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8400" y="1828800"/>
            <a:ext cx="62499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5">
            <a:extLst>
              <a:ext uri="{FF2B5EF4-FFF2-40B4-BE49-F238E27FC236}">
                <a16:creationId xmlns:a16="http://schemas.microsoft.com/office/drawing/2014/main" id="{3F47BA43-51D4-A593-3D17-12B8292F1E71}"/>
              </a:ext>
            </a:extLst>
          </p:cNvPr>
          <p:cNvSpPr txBox="1">
            <a:spLocks noChangeArrowheads="1"/>
          </p:cNvSpPr>
          <p:nvPr/>
        </p:nvSpPr>
        <p:spPr bwMode="auto">
          <a:xfrm>
            <a:off x="2971800" y="6096000"/>
            <a:ext cx="5715000" cy="369888"/>
          </a:xfrm>
          <a:prstGeom prst="rect">
            <a:avLst/>
          </a:prstGeom>
          <a:solidFill>
            <a:srgbClr val="E0CBA3"/>
          </a:solid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a:t>Twice a day for a year a lamb was sacrificed – Why?</a:t>
            </a:r>
          </a:p>
        </p:txBody>
      </p:sp>
      <p:pic>
        <p:nvPicPr>
          <p:cNvPr id="40964" name="Picture 3">
            <a:extLst>
              <a:ext uri="{FF2B5EF4-FFF2-40B4-BE49-F238E27FC236}">
                <a16:creationId xmlns:a16="http://schemas.microsoft.com/office/drawing/2014/main" id="{A4790262-3495-FF8C-A4D2-65FD230D57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57403" y="5715003"/>
            <a:ext cx="68421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a:extLst>
              <a:ext uri="{FF2B5EF4-FFF2-40B4-BE49-F238E27FC236}">
                <a16:creationId xmlns:a16="http://schemas.microsoft.com/office/drawing/2014/main" id="{B59E299D-52B0-98DF-7B74-4768687EC11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067800" y="2335216"/>
            <a:ext cx="687388"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2">
            <a:extLst>
              <a:ext uri="{FF2B5EF4-FFF2-40B4-BE49-F238E27FC236}">
                <a16:creationId xmlns:a16="http://schemas.microsoft.com/office/drawing/2014/main" id="{73A77C2F-D69F-2B9D-942A-659E2444ACD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144000" y="4468816"/>
            <a:ext cx="687388"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3">
            <a:extLst>
              <a:ext uri="{FF2B5EF4-FFF2-40B4-BE49-F238E27FC236}">
                <a16:creationId xmlns:a16="http://schemas.microsoft.com/office/drawing/2014/main" id="{B0FB626D-D841-26CF-BD9C-8A6DB345F0B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59828" y="5746753"/>
            <a:ext cx="68421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Up-Down Arrow 9">
            <a:extLst>
              <a:ext uri="{FF2B5EF4-FFF2-40B4-BE49-F238E27FC236}">
                <a16:creationId xmlns:a16="http://schemas.microsoft.com/office/drawing/2014/main" id="{823D50E7-413F-04F1-BDAE-CE820294A687}"/>
              </a:ext>
            </a:extLst>
          </p:cNvPr>
          <p:cNvSpPr>
            <a:spLocks noChangeArrowheads="1"/>
          </p:cNvSpPr>
          <p:nvPr/>
        </p:nvSpPr>
        <p:spPr bwMode="auto">
          <a:xfrm>
            <a:off x="9296400" y="3352800"/>
            <a:ext cx="304800" cy="914400"/>
          </a:xfrm>
          <a:prstGeom prst="upDownArrow">
            <a:avLst>
              <a:gd name="adj1" fmla="val 50000"/>
              <a:gd name="adj2" fmla="val 50000"/>
            </a:avLst>
          </a:prstGeom>
          <a:solidFill>
            <a:schemeClr val="accent1"/>
          </a:solidFill>
          <a:ln w="10000">
            <a:solidFill>
              <a:schemeClr val="accent1"/>
            </a:solidFill>
            <a:miter lim="800000"/>
            <a:headEnd/>
            <a:tailEnd/>
          </a:ln>
          <a:effectLst>
            <a:outerShdw blurRad="38100" dist="30000" dir="5400000" rotWithShape="0">
              <a:srgbClr val="808080">
                <a:alpha val="45000"/>
              </a:srgbClr>
            </a:outerShdw>
          </a:effectLst>
        </p:spPr>
        <p:txBody>
          <a:bodyPr anchor="ct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algn="ctr" eaLnBrk="1" hangingPunct="1">
              <a:spcBef>
                <a:spcPct val="0"/>
              </a:spcBef>
              <a:buClrTx/>
              <a:buSzTx/>
              <a:buFontTx/>
              <a:buNone/>
              <a:defRPr/>
            </a:pPr>
            <a:endParaRPr lang="en-US" altLang="en-US" sz="1800">
              <a:solidFill>
                <a:srgbClr val="FFFFFF"/>
              </a:solidFill>
            </a:endParaRPr>
          </a:p>
        </p:txBody>
      </p:sp>
      <p:cxnSp>
        <p:nvCxnSpPr>
          <p:cNvPr id="14" name="Straight Arrow Connector 13">
            <a:extLst>
              <a:ext uri="{FF2B5EF4-FFF2-40B4-BE49-F238E27FC236}">
                <a16:creationId xmlns:a16="http://schemas.microsoft.com/office/drawing/2014/main" id="{97123821-F90A-54E7-F2D7-5C9E93F47BA2}"/>
              </a:ext>
            </a:extLst>
          </p:cNvPr>
          <p:cNvCxnSpPr>
            <a:cxnSpLocks noChangeShapeType="1"/>
          </p:cNvCxnSpPr>
          <p:nvPr/>
        </p:nvCxnSpPr>
        <p:spPr bwMode="auto">
          <a:xfrm flipH="1">
            <a:off x="7467600" y="2819400"/>
            <a:ext cx="1447800" cy="60960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p:spPr>
      </p:cxnSp>
      <p:sp>
        <p:nvSpPr>
          <p:cNvPr id="2" name="TextBox 1">
            <a:extLst>
              <a:ext uri="{FF2B5EF4-FFF2-40B4-BE49-F238E27FC236}">
                <a16:creationId xmlns:a16="http://schemas.microsoft.com/office/drawing/2014/main" id="{12A63863-708B-E183-63CD-12E7BF11C876}"/>
              </a:ext>
            </a:extLst>
          </p:cNvPr>
          <p:cNvSpPr txBox="1"/>
          <p:nvPr/>
        </p:nvSpPr>
        <p:spPr>
          <a:xfrm>
            <a:off x="8991600" y="1676400"/>
            <a:ext cx="914400" cy="381000"/>
          </a:xfrm>
          <a:prstGeom prst="rect">
            <a:avLst/>
          </a:prstGeom>
          <a:solidFill>
            <a:srgbClr val="E0CBA3"/>
          </a:solidFill>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dirty="0"/>
              <a:t>Yearly</a:t>
            </a:r>
          </a:p>
        </p:txBody>
      </p:sp>
      <p:cxnSp>
        <p:nvCxnSpPr>
          <p:cNvPr id="5" name="Straight Arrow Connector 4">
            <a:extLst>
              <a:ext uri="{FF2B5EF4-FFF2-40B4-BE49-F238E27FC236}">
                <a16:creationId xmlns:a16="http://schemas.microsoft.com/office/drawing/2014/main" id="{3545AFC8-81D9-99BD-E642-3ACCF8FB0258}"/>
              </a:ext>
            </a:extLst>
          </p:cNvPr>
          <p:cNvCxnSpPr>
            <a:cxnSpLocks noChangeShapeType="1"/>
          </p:cNvCxnSpPr>
          <p:nvPr/>
        </p:nvCxnSpPr>
        <p:spPr bwMode="auto">
          <a:xfrm>
            <a:off x="3124200" y="5746750"/>
            <a:ext cx="5562600" cy="0"/>
          </a:xfrm>
          <a:prstGeom prst="straightConnector1">
            <a:avLst/>
          </a:prstGeom>
          <a:noFill/>
          <a:ln w="76200">
            <a:solidFill>
              <a:schemeClr val="accent1"/>
            </a:solidFill>
            <a:round/>
            <a:headEnd type="arrow" w="med" len="med"/>
            <a:tailEnd type="arrow" w="med" len="med"/>
          </a:ln>
          <a:effectLst>
            <a:outerShdw blurRad="38100" dist="30000" dir="5400000" rotWithShape="0">
              <a:srgbClr val="808080">
                <a:alpha val="45000"/>
              </a:srgbClr>
            </a:outerShdw>
          </a:effectLst>
        </p:spPr>
      </p:cxnSp>
      <p:sp>
        <p:nvSpPr>
          <p:cNvPr id="40972" name="TextBox 2">
            <a:extLst>
              <a:ext uri="{FF2B5EF4-FFF2-40B4-BE49-F238E27FC236}">
                <a16:creationId xmlns:a16="http://schemas.microsoft.com/office/drawing/2014/main" id="{50371DC1-DBCE-DDCF-B103-9F4694E989D5}"/>
              </a:ext>
            </a:extLst>
          </p:cNvPr>
          <p:cNvSpPr txBox="1">
            <a:spLocks noChangeArrowheads="1"/>
          </p:cNvSpPr>
          <p:nvPr/>
        </p:nvSpPr>
        <p:spPr bwMode="auto">
          <a:xfrm>
            <a:off x="4610100" y="5226050"/>
            <a:ext cx="198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Exodus 29:38-39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EE2C567C-BA86-0BBB-99C1-9E9E0AF88E76}"/>
              </a:ext>
            </a:extLst>
          </p:cNvPr>
          <p:cNvSpPr>
            <a:spLocks noGrp="1"/>
          </p:cNvSpPr>
          <p:nvPr>
            <p:ph type="title"/>
          </p:nvPr>
        </p:nvSpPr>
        <p:spPr/>
        <p:txBody>
          <a:bodyPr/>
          <a:lstStyle/>
          <a:p>
            <a:pPr algn="ctr" eaLnBrk="1" hangingPunct="1"/>
            <a:r>
              <a:rPr lang="en-US" altLang="en-US">
                <a:ea typeface="ＭＳ Ｐゴシック" panose="020B0600070205080204" pitchFamily="34" charset="-128"/>
              </a:rPr>
              <a:t>Sacrifice – the daily / yearly</a:t>
            </a:r>
          </a:p>
        </p:txBody>
      </p:sp>
      <p:sp>
        <p:nvSpPr>
          <p:cNvPr id="43010" name="Content Placeholder 2">
            <a:extLst>
              <a:ext uri="{FF2B5EF4-FFF2-40B4-BE49-F238E27FC236}">
                <a16:creationId xmlns:a16="http://schemas.microsoft.com/office/drawing/2014/main" id="{8680FE99-4BD7-4F2F-21B4-F972863B96EF}"/>
              </a:ext>
            </a:extLst>
          </p:cNvPr>
          <p:cNvSpPr>
            <a:spLocks noGrp="1"/>
          </p:cNvSpPr>
          <p:nvPr>
            <p:ph idx="1"/>
          </p:nvPr>
        </p:nvSpPr>
        <p:spPr>
          <a:xfrm>
            <a:off x="2136775" y="1600200"/>
            <a:ext cx="8153400" cy="1143000"/>
          </a:xfrm>
        </p:spPr>
        <p:txBody>
          <a:bodyPr/>
          <a:lstStyle/>
          <a:p>
            <a:pPr algn="ctr" eaLnBrk="1" hangingPunct="1">
              <a:buFont typeface="Wingdings" pitchFamily="2" charset="2"/>
              <a:buNone/>
            </a:pPr>
            <a:r>
              <a:rPr lang="en-US" altLang="en-US">
                <a:ea typeface="ＭＳ Ｐゴシック" panose="020B0600070205080204" pitchFamily="34" charset="-128"/>
              </a:rPr>
              <a:t>The two goats </a:t>
            </a:r>
          </a:p>
          <a:p>
            <a:pPr algn="ctr" eaLnBrk="1" hangingPunct="1">
              <a:buFont typeface="Wingdings" pitchFamily="2" charset="2"/>
              <a:buNone/>
            </a:pPr>
            <a:r>
              <a:rPr lang="en-US" altLang="en-US">
                <a:ea typeface="ＭＳ Ｐゴシック" panose="020B0600070205080204" pitchFamily="34" charset="-128"/>
              </a:rPr>
              <a:t>Christ and Satan  - the great controversy </a:t>
            </a:r>
          </a:p>
        </p:txBody>
      </p:sp>
      <p:pic>
        <p:nvPicPr>
          <p:cNvPr id="43011" name="Picture 2">
            <a:extLst>
              <a:ext uri="{FF2B5EF4-FFF2-40B4-BE49-F238E27FC236}">
                <a16:creationId xmlns:a16="http://schemas.microsoft.com/office/drawing/2014/main" id="{C99CEA98-3E33-3F40-4136-B4DF062CC44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5600" y="4164016"/>
            <a:ext cx="12192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
            <a:extLst>
              <a:ext uri="{FF2B5EF4-FFF2-40B4-BE49-F238E27FC236}">
                <a16:creationId xmlns:a16="http://schemas.microsoft.com/office/drawing/2014/main" id="{CFEE7E3E-3099-DAD9-D622-60EAA003091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0" y="4087816"/>
            <a:ext cx="12192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1">
            <a:extLst>
              <a:ext uri="{FF2B5EF4-FFF2-40B4-BE49-F238E27FC236}">
                <a16:creationId xmlns:a16="http://schemas.microsoft.com/office/drawing/2014/main" id="{CF9490FD-18D7-7DA3-A99B-FE704319FD6A}"/>
              </a:ext>
            </a:extLst>
          </p:cNvPr>
          <p:cNvSpPr>
            <a:spLocks noChangeArrowheads="1"/>
          </p:cNvSpPr>
          <p:nvPr/>
        </p:nvSpPr>
        <p:spPr bwMode="auto">
          <a:xfrm>
            <a:off x="5334003" y="2895600"/>
            <a:ext cx="1535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algn="ctr" eaLnBrk="1" hangingPunct="1">
              <a:spcBef>
                <a:spcPct val="0"/>
              </a:spcBef>
              <a:buClrTx/>
              <a:buSzTx/>
              <a:buFont typeface="Wingdings" pitchFamily="2" charset="2"/>
              <a:buNone/>
            </a:pPr>
            <a:r>
              <a:rPr lang="en-US" altLang="en-US" sz="3200"/>
              <a:t>Yearly</a:t>
            </a:r>
            <a:endParaRPr lang="en-US" altLang="en-US" sz="1800"/>
          </a:p>
        </p:txBody>
      </p:sp>
      <p:cxnSp>
        <p:nvCxnSpPr>
          <p:cNvPr id="4" name="Straight Arrow Connector 3">
            <a:extLst>
              <a:ext uri="{FF2B5EF4-FFF2-40B4-BE49-F238E27FC236}">
                <a16:creationId xmlns:a16="http://schemas.microsoft.com/office/drawing/2014/main" id="{EF39AAC6-5CAD-A8A7-4937-C89ED0DEA6AC}"/>
              </a:ext>
            </a:extLst>
          </p:cNvPr>
          <p:cNvCxnSpPr>
            <a:cxnSpLocks noChangeShapeType="1"/>
          </p:cNvCxnSpPr>
          <p:nvPr/>
        </p:nvCxnSpPr>
        <p:spPr bwMode="auto">
          <a:xfrm flipH="1">
            <a:off x="4343400" y="3733800"/>
            <a:ext cx="1295400" cy="69850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p:spPr>
      </p:cxnSp>
      <p:cxnSp>
        <p:nvCxnSpPr>
          <p:cNvPr id="6" name="Straight Arrow Connector 5">
            <a:extLst>
              <a:ext uri="{FF2B5EF4-FFF2-40B4-BE49-F238E27FC236}">
                <a16:creationId xmlns:a16="http://schemas.microsoft.com/office/drawing/2014/main" id="{54AAE9B3-AABF-C6FB-AFDF-FC0AEFB71CE3}"/>
              </a:ext>
            </a:extLst>
          </p:cNvPr>
          <p:cNvCxnSpPr>
            <a:cxnSpLocks noChangeShapeType="1"/>
          </p:cNvCxnSpPr>
          <p:nvPr/>
        </p:nvCxnSpPr>
        <p:spPr bwMode="auto">
          <a:xfrm>
            <a:off x="6477000" y="3810000"/>
            <a:ext cx="1524000" cy="68580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p:spPr>
      </p:cxnSp>
      <p:sp>
        <p:nvSpPr>
          <p:cNvPr id="43016" name="TextBox 1">
            <a:extLst>
              <a:ext uri="{FF2B5EF4-FFF2-40B4-BE49-F238E27FC236}">
                <a16:creationId xmlns:a16="http://schemas.microsoft.com/office/drawing/2014/main" id="{B1E4295A-E435-62AF-2B2B-54E0B8BE95AD}"/>
              </a:ext>
            </a:extLst>
          </p:cNvPr>
          <p:cNvSpPr txBox="1">
            <a:spLocks noChangeArrowheads="1"/>
          </p:cNvSpPr>
          <p:nvPr/>
        </p:nvSpPr>
        <p:spPr bwMode="auto">
          <a:xfrm>
            <a:off x="3200400" y="5573716"/>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Died</a:t>
            </a:r>
          </a:p>
        </p:txBody>
      </p:sp>
      <p:sp>
        <p:nvSpPr>
          <p:cNvPr id="43017" name="TextBox 12">
            <a:extLst>
              <a:ext uri="{FF2B5EF4-FFF2-40B4-BE49-F238E27FC236}">
                <a16:creationId xmlns:a16="http://schemas.microsoft.com/office/drawing/2014/main" id="{32913339-39E3-4E23-AB3B-B54AD82B44FC}"/>
              </a:ext>
            </a:extLst>
          </p:cNvPr>
          <p:cNvSpPr txBox="1">
            <a:spLocks noChangeArrowheads="1"/>
          </p:cNvSpPr>
          <p:nvPr/>
        </p:nvSpPr>
        <p:spPr bwMode="auto">
          <a:xfrm>
            <a:off x="8686800" y="5573716"/>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Lived</a:t>
            </a:r>
          </a:p>
        </p:txBody>
      </p:sp>
      <p:sp>
        <p:nvSpPr>
          <p:cNvPr id="2" name="Rectangle 1">
            <a:extLst>
              <a:ext uri="{FF2B5EF4-FFF2-40B4-BE49-F238E27FC236}">
                <a16:creationId xmlns:a16="http://schemas.microsoft.com/office/drawing/2014/main" id="{AA4AD4B3-A525-A50C-4491-D8A51FE3EFCD}"/>
              </a:ext>
            </a:extLst>
          </p:cNvPr>
          <p:cNvSpPr/>
          <p:nvPr/>
        </p:nvSpPr>
        <p:spPr>
          <a:xfrm>
            <a:off x="5200650" y="5943600"/>
            <a:ext cx="1790700" cy="369888"/>
          </a:xfrm>
          <a:prstGeom prst="rect">
            <a:avLst/>
          </a:prstGeom>
          <a:solidFill>
            <a:schemeClr val="accent5">
              <a:lumMod val="40000"/>
              <a:lumOff val="60000"/>
            </a:schemeClr>
          </a:solidFill>
        </p:spPr>
        <p:txBody>
          <a:bodyPr wrap="none">
            <a:spAutoFit/>
          </a:bodyPr>
          <a:lstStyle/>
          <a:p>
            <a:pPr>
              <a:defRPr/>
            </a:pPr>
            <a:r>
              <a:rPr lang="en-US" i="1" dirty="0">
                <a:solidFill>
                  <a:srgbClr val="464646"/>
                </a:solidFill>
                <a:latin typeface="Helvetica Neue" panose="02000503000000020004" pitchFamily="2" charset="0"/>
                <a:ea typeface="Times New Roman" panose="02020603050405020304" pitchFamily="18" charset="0"/>
                <a:cs typeface="Times New Roman" panose="02020603050405020304" pitchFamily="18" charset="0"/>
              </a:rPr>
              <a:t>Leviticus 16:34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3" name="Rectangle 174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1" name="Picture 4">
            <a:extLst>
              <a:ext uri="{FF2B5EF4-FFF2-40B4-BE49-F238E27FC236}">
                <a16:creationId xmlns:a16="http://schemas.microsoft.com/office/drawing/2014/main" id="{95CBD2A8-F891-AD77-856D-B62087F32BE3}"/>
              </a:ext>
            </a:extLst>
          </p:cNvPr>
          <p:cNvPicPr>
            <a:picLocks noChangeAspect="1" noChangeArrowheads="1"/>
          </p:cNvPicPr>
          <p:nvPr/>
        </p:nvPicPr>
        <p:blipFill>
          <a:blip r:embed="rId3">
            <a:extLst>
              <a:ext uri="{28A0092B-C50C-407E-A947-70E740481C1C}">
                <a14:useLocalDpi xmlns:a14="http://schemas.microsoft.com/office/drawing/2010/main"/>
              </a:ext>
            </a:extLst>
          </a:blip>
          <a:srcRect t="1822" b="3614"/>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174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4ECC85-4EEB-76BD-20AB-60812A3A0A11}"/>
              </a:ext>
            </a:extLst>
          </p:cNvPr>
          <p:cNvSpPr>
            <a:spLocks noGrp="1"/>
          </p:cNvSpPr>
          <p:nvPr>
            <p:ph type="ctrTitle"/>
          </p:nvPr>
        </p:nvSpPr>
        <p:spPr>
          <a:xfrm>
            <a:off x="7531610" y="365125"/>
            <a:ext cx="3822189" cy="1899912"/>
          </a:xfrm>
        </p:spPr>
        <p:txBody>
          <a:bodyPr vert="horz" lIns="91440" tIns="45720" rIns="91440" bIns="45720" rtlCol="0" anchor="ctr">
            <a:normAutofit/>
          </a:bodyPr>
          <a:lstStyle/>
          <a:p>
            <a:pPr algn="l">
              <a:defRPr/>
            </a:pPr>
            <a:r>
              <a:rPr lang="en-US" sz="4000"/>
              <a:t>The 4 main points </a:t>
            </a:r>
            <a:br>
              <a:rPr lang="en-US" sz="4000"/>
            </a:br>
            <a:r>
              <a:rPr lang="en-US" sz="4000"/>
              <a:t>of the Sanctuary</a:t>
            </a:r>
          </a:p>
        </p:txBody>
      </p:sp>
      <p:sp>
        <p:nvSpPr>
          <p:cNvPr id="17410" name="Subtitle 2">
            <a:extLst>
              <a:ext uri="{FF2B5EF4-FFF2-40B4-BE49-F238E27FC236}">
                <a16:creationId xmlns:a16="http://schemas.microsoft.com/office/drawing/2014/main" id="{EF9D0C98-CD07-069F-0612-B2029E5031F3}"/>
              </a:ext>
            </a:extLst>
          </p:cNvPr>
          <p:cNvSpPr>
            <a:spLocks noGrp="1"/>
          </p:cNvSpPr>
          <p:nvPr>
            <p:ph type="subTitle" idx="1"/>
          </p:nvPr>
        </p:nvSpPr>
        <p:spPr>
          <a:xfrm>
            <a:off x="7531610" y="1905000"/>
            <a:ext cx="3822189" cy="4271963"/>
          </a:xfrm>
        </p:spPr>
        <p:txBody>
          <a:bodyPr vert="horz" lIns="91440" tIns="45720" rIns="91440" bIns="45720" rtlCol="0">
            <a:normAutofit/>
          </a:bodyPr>
          <a:lstStyle/>
          <a:p>
            <a:pPr marL="285750" indent="-285750" algn="l">
              <a:buFont typeface="Arial" panose="020B0604020202020204" pitchFamily="34" charset="0"/>
              <a:buChar char="•"/>
            </a:pPr>
            <a:r>
              <a:rPr lang="en-US" altLang="en-US" sz="1800" b="1" dirty="0"/>
              <a:t>The Function </a:t>
            </a:r>
          </a:p>
          <a:p>
            <a:pPr algn="l"/>
            <a:r>
              <a:rPr lang="en-US" altLang="en-US" sz="1800" dirty="0"/>
              <a:t>         – three key parts </a:t>
            </a:r>
          </a:p>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r>
              <a:rPr lang="en-US" altLang="en-US" sz="1800" dirty="0"/>
              <a:t> </a:t>
            </a:r>
            <a:r>
              <a:rPr lang="en-US" altLang="en-US" sz="1800" b="1" dirty="0"/>
              <a:t>The High Priest / King Role </a:t>
            </a:r>
          </a:p>
          <a:p>
            <a:pPr algn="l"/>
            <a:r>
              <a:rPr lang="en-US" altLang="en-US" sz="1800" dirty="0"/>
              <a:t>         – order of Melchizedek</a:t>
            </a:r>
          </a:p>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r>
              <a:rPr lang="en-US" altLang="en-US" sz="1800" dirty="0"/>
              <a:t> </a:t>
            </a:r>
            <a:r>
              <a:rPr lang="en-US" altLang="en-US" sz="1800" b="1" dirty="0"/>
              <a:t>The Prophecies </a:t>
            </a:r>
          </a:p>
          <a:p>
            <a:pPr algn="l"/>
            <a:r>
              <a:rPr lang="en-US" altLang="en-US" sz="1800" dirty="0"/>
              <a:t>         – of the King / Priest</a:t>
            </a:r>
          </a:p>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r>
              <a:rPr lang="en-US" altLang="en-US" sz="1800" dirty="0"/>
              <a:t> </a:t>
            </a:r>
            <a:r>
              <a:rPr lang="en-US" altLang="en-US" sz="1800" b="1" dirty="0"/>
              <a:t>The Promise </a:t>
            </a:r>
          </a:p>
          <a:p>
            <a:pPr algn="l"/>
            <a:r>
              <a:rPr lang="en-US" altLang="en-US" sz="1800" dirty="0"/>
              <a:t>         – new Jerusalem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063" name="Rectangle 4506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065" name="Arc 4506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5057" name="Title 1">
            <a:extLst>
              <a:ext uri="{FF2B5EF4-FFF2-40B4-BE49-F238E27FC236}">
                <a16:creationId xmlns:a16="http://schemas.microsoft.com/office/drawing/2014/main" id="{A37DB57C-2AF2-0608-78F6-D9E22F9BA9BB}"/>
              </a:ext>
            </a:extLst>
          </p:cNvPr>
          <p:cNvSpPr>
            <a:spLocks noGrp="1"/>
          </p:cNvSpPr>
          <p:nvPr>
            <p:ph type="title"/>
          </p:nvPr>
        </p:nvSpPr>
        <p:spPr>
          <a:xfrm>
            <a:off x="5894962" y="479493"/>
            <a:ext cx="5458838" cy="1325563"/>
          </a:xfrm>
        </p:spPr>
        <p:txBody>
          <a:bodyPr>
            <a:normAutofit/>
          </a:bodyPr>
          <a:lstStyle/>
          <a:p>
            <a:pPr eaLnBrk="1" hangingPunct="1"/>
            <a:r>
              <a:rPr lang="en-US" altLang="en-US">
                <a:ea typeface="ＭＳ Ｐゴシック" panose="020B0600070205080204" pitchFamily="34" charset="-128"/>
              </a:rPr>
              <a:t>Why the Blood?</a:t>
            </a:r>
          </a:p>
        </p:txBody>
      </p:sp>
      <p:sp>
        <p:nvSpPr>
          <p:cNvPr id="45067" name="Freeform: Shape 4506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a:extLst>
              <a:ext uri="{FF2B5EF4-FFF2-40B4-BE49-F238E27FC236}">
                <a16:creationId xmlns:a16="http://schemas.microsoft.com/office/drawing/2014/main" id="{EAE3DF35-401C-84B2-7544-9C9DB5B488D7}"/>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235114" y="1295400"/>
            <a:ext cx="3530103" cy="331419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Content Placeholder 2">
            <a:extLst>
              <a:ext uri="{FF2B5EF4-FFF2-40B4-BE49-F238E27FC236}">
                <a16:creationId xmlns:a16="http://schemas.microsoft.com/office/drawing/2014/main" id="{484940E4-282E-96A4-27D5-A52F4D88A797}"/>
              </a:ext>
            </a:extLst>
          </p:cNvPr>
          <p:cNvSpPr>
            <a:spLocks noGrp="1"/>
          </p:cNvSpPr>
          <p:nvPr>
            <p:ph idx="1"/>
          </p:nvPr>
        </p:nvSpPr>
        <p:spPr>
          <a:xfrm>
            <a:off x="5894962" y="1984443"/>
            <a:ext cx="5458838" cy="4192520"/>
          </a:xfrm>
        </p:spPr>
        <p:txBody>
          <a:bodyPr>
            <a:normAutofit/>
          </a:bodyPr>
          <a:lstStyle/>
          <a:p>
            <a:pPr marL="0" indent="0">
              <a:buNone/>
            </a:pPr>
            <a:r>
              <a:rPr lang="en-US" altLang="en-US" sz="3200" b="1" dirty="0">
                <a:ea typeface="ＭＳ Ｐゴシック" panose="020B0600070205080204" pitchFamily="34" charset="-128"/>
              </a:rPr>
              <a:t>Hebrews 9:7</a:t>
            </a:r>
          </a:p>
          <a:p>
            <a:pPr marL="0" indent="0">
              <a:buNone/>
            </a:pPr>
            <a:r>
              <a:rPr lang="en-US" altLang="en-US" dirty="0">
                <a:ea typeface="ＭＳ Ｐゴシック" panose="020B0600070205080204" pitchFamily="34" charset="-128"/>
              </a:rPr>
              <a:t>But only the high priest entered the inner room, and that only once a year, and never without blood, which he offered for himself and for the sins the people had committed in ignorance.  (NIV)</a:t>
            </a:r>
          </a:p>
          <a:p>
            <a:pPr marL="0" indent="0">
              <a:buNone/>
            </a:pPr>
            <a:endParaRPr lang="en-US" altLang="en-US" dirty="0">
              <a:ea typeface="ＭＳ Ｐゴシック" panose="020B0600070205080204"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D1A813-23E4-3DA9-83FD-36287260C309}"/>
            </a:ext>
          </a:extLst>
        </p:cNvPr>
        <p:cNvGrpSpPr/>
        <p:nvPr/>
      </p:nvGrpSpPr>
      <p:grpSpPr>
        <a:xfrm>
          <a:off x="0" y="0"/>
          <a:ext cx="0" cy="0"/>
          <a:chOff x="0" y="0"/>
          <a:chExt cx="0" cy="0"/>
        </a:xfrm>
      </p:grpSpPr>
      <p:sp useBgFill="1">
        <p:nvSpPr>
          <p:cNvPr id="45063" name="Rectangle 4506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065" name="Arc 4506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5057" name="Title 1">
            <a:extLst>
              <a:ext uri="{FF2B5EF4-FFF2-40B4-BE49-F238E27FC236}">
                <a16:creationId xmlns:a16="http://schemas.microsoft.com/office/drawing/2014/main" id="{742840C7-7C66-625C-4D89-CC250763352E}"/>
              </a:ext>
            </a:extLst>
          </p:cNvPr>
          <p:cNvSpPr>
            <a:spLocks noGrp="1"/>
          </p:cNvSpPr>
          <p:nvPr>
            <p:ph type="title"/>
          </p:nvPr>
        </p:nvSpPr>
        <p:spPr>
          <a:xfrm>
            <a:off x="5894962" y="479493"/>
            <a:ext cx="5458838" cy="1325563"/>
          </a:xfrm>
        </p:spPr>
        <p:txBody>
          <a:bodyPr>
            <a:normAutofit/>
          </a:bodyPr>
          <a:lstStyle/>
          <a:p>
            <a:pPr eaLnBrk="1" hangingPunct="1"/>
            <a:r>
              <a:rPr lang="en-US" altLang="en-US">
                <a:ea typeface="ＭＳ Ｐゴシック" panose="020B0600070205080204" pitchFamily="34" charset="-128"/>
              </a:rPr>
              <a:t>Why the Blood?</a:t>
            </a:r>
          </a:p>
        </p:txBody>
      </p:sp>
      <p:sp>
        <p:nvSpPr>
          <p:cNvPr id="45067" name="Freeform: Shape 4506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058" name="Content Placeholder 2">
            <a:extLst>
              <a:ext uri="{FF2B5EF4-FFF2-40B4-BE49-F238E27FC236}">
                <a16:creationId xmlns:a16="http://schemas.microsoft.com/office/drawing/2014/main" id="{37AC6ABC-D9F8-FD14-4312-F8CE144459E0}"/>
              </a:ext>
            </a:extLst>
          </p:cNvPr>
          <p:cNvSpPr>
            <a:spLocks noGrp="1"/>
          </p:cNvSpPr>
          <p:nvPr>
            <p:ph idx="1"/>
          </p:nvPr>
        </p:nvSpPr>
        <p:spPr>
          <a:xfrm>
            <a:off x="5894962" y="1984443"/>
            <a:ext cx="5458838" cy="4192520"/>
          </a:xfrm>
        </p:spPr>
        <p:txBody>
          <a:bodyPr>
            <a:normAutofit/>
          </a:bodyPr>
          <a:lstStyle/>
          <a:p>
            <a:pPr marL="0" indent="0">
              <a:buNone/>
            </a:pPr>
            <a:r>
              <a:rPr lang="en-US" altLang="en-US" sz="3200" b="1" dirty="0">
                <a:ea typeface="ＭＳ Ｐゴシック" panose="020B0600070205080204" pitchFamily="34" charset="-128"/>
              </a:rPr>
              <a:t>Hebrews 9:22</a:t>
            </a:r>
          </a:p>
          <a:p>
            <a:pPr marL="0" indent="0">
              <a:buNone/>
            </a:pPr>
            <a:r>
              <a:rPr lang="en-US" altLang="en-US" dirty="0">
                <a:ea typeface="ＭＳ Ｐゴシック" panose="020B0600070205080204" pitchFamily="34" charset="-128"/>
              </a:rPr>
              <a:t>In fact, the law requires that nearly everything be cleansed with blood, and </a:t>
            </a:r>
            <a:r>
              <a:rPr lang="en-US" altLang="en-US" i="1" dirty="0">
                <a:ea typeface="ＭＳ Ｐゴシック" panose="020B0600070205080204" pitchFamily="34" charset="-128"/>
              </a:rPr>
              <a:t>without the shedding of blood there is no forgiveness</a:t>
            </a:r>
            <a:r>
              <a:rPr lang="en-US" altLang="en-US" dirty="0">
                <a:ea typeface="ＭＳ Ｐゴシック" panose="020B0600070205080204" pitchFamily="34" charset="-128"/>
              </a:rPr>
              <a:t>.  (NIV)</a:t>
            </a:r>
          </a:p>
          <a:p>
            <a:pPr marL="0" indent="0">
              <a:buNone/>
            </a:pPr>
            <a:endParaRPr lang="en-US" altLang="en-US" dirty="0">
              <a:ea typeface="ＭＳ Ｐゴシック" panose="020B0600070205080204" pitchFamily="34" charset="-128"/>
            </a:endParaRPr>
          </a:p>
        </p:txBody>
      </p:sp>
      <p:pic>
        <p:nvPicPr>
          <p:cNvPr id="3" name="Picture 2">
            <a:extLst>
              <a:ext uri="{FF2B5EF4-FFF2-40B4-BE49-F238E27FC236}">
                <a16:creationId xmlns:a16="http://schemas.microsoft.com/office/drawing/2014/main" id="{325BBD99-E8E4-7C35-60C8-A53B7097940C}"/>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235114" y="1295400"/>
            <a:ext cx="3530103" cy="331419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006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EA4D81-DEAC-4B6D-2C28-52C74ADBDE9B}"/>
            </a:ext>
          </a:extLst>
        </p:cNvPr>
        <p:cNvGrpSpPr/>
        <p:nvPr/>
      </p:nvGrpSpPr>
      <p:grpSpPr>
        <a:xfrm>
          <a:off x="0" y="0"/>
          <a:ext cx="0" cy="0"/>
          <a:chOff x="0" y="0"/>
          <a:chExt cx="0" cy="0"/>
        </a:xfrm>
      </p:grpSpPr>
      <p:sp useBgFill="1">
        <p:nvSpPr>
          <p:cNvPr id="39945" name="Rectangle 39944">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Title 1">
            <a:extLst>
              <a:ext uri="{FF2B5EF4-FFF2-40B4-BE49-F238E27FC236}">
                <a16:creationId xmlns:a16="http://schemas.microsoft.com/office/drawing/2014/main" id="{2CE7D04E-7E16-E1E3-FC75-B026ADC636A6}"/>
              </a:ext>
            </a:extLst>
          </p:cNvPr>
          <p:cNvSpPr>
            <a:spLocks noGrp="1"/>
          </p:cNvSpPr>
          <p:nvPr>
            <p:ph type="title"/>
          </p:nvPr>
        </p:nvSpPr>
        <p:spPr>
          <a:xfrm>
            <a:off x="589560" y="856180"/>
            <a:ext cx="5279408" cy="1128068"/>
          </a:xfrm>
        </p:spPr>
        <p:txBody>
          <a:bodyPr anchor="ctr">
            <a:normAutofit/>
          </a:bodyPr>
          <a:lstStyle/>
          <a:p>
            <a:r>
              <a:rPr lang="en-US" altLang="en-US" sz="4000" dirty="0">
                <a:ea typeface="ＭＳ Ｐゴシック" panose="020B0600070205080204" pitchFamily="34" charset="-128"/>
              </a:rPr>
              <a:t>Quiz #3 </a:t>
            </a:r>
          </a:p>
        </p:txBody>
      </p:sp>
      <p:grpSp>
        <p:nvGrpSpPr>
          <p:cNvPr id="39947" name="Group 3994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9948" name="Rectangle 3994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9" name="Rectangle 3994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951" name="Rectangle 3995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F75FDA-4835-7736-3EA9-82AA35B472F7}"/>
              </a:ext>
            </a:extLst>
          </p:cNvPr>
          <p:cNvSpPr>
            <a:spLocks noGrp="1"/>
          </p:cNvSpPr>
          <p:nvPr>
            <p:ph idx="1"/>
          </p:nvPr>
        </p:nvSpPr>
        <p:spPr>
          <a:xfrm>
            <a:off x="590719" y="2330505"/>
            <a:ext cx="5278066" cy="3979585"/>
          </a:xfrm>
        </p:spPr>
        <p:txBody>
          <a:bodyPr anchor="ctr">
            <a:normAutofit/>
          </a:bodyPr>
          <a:lstStyle/>
          <a:p>
            <a:pPr marL="0" indent="0">
              <a:buNone/>
              <a:defRPr/>
            </a:pPr>
            <a:r>
              <a:rPr lang="en-US" sz="2000" b="1" dirty="0">
                <a:latin typeface="Calibri" panose="020F0502020204030204" pitchFamily="34" charset="0"/>
                <a:cs typeface="Calibri" panose="020F0502020204030204" pitchFamily="34" charset="0"/>
              </a:rPr>
              <a:t>Explain the following</a:t>
            </a:r>
          </a:p>
          <a:p>
            <a:pPr marL="0" indent="0">
              <a:buNone/>
              <a:defRPr/>
            </a:pPr>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1. Why were two lambs sacrificed daily?</a:t>
            </a:r>
          </a:p>
          <a:p>
            <a:pPr marL="0" indent="0">
              <a:buNone/>
            </a:pPr>
            <a:r>
              <a:rPr lang="en-US" sz="2000" dirty="0">
                <a:latin typeface="Calibri" panose="020F0502020204030204" pitchFamily="34" charset="0"/>
                <a:cs typeface="Calibri" panose="020F0502020204030204" pitchFamily="34" charset="0"/>
              </a:rPr>
              <a:t>2. Why was the temple cleaned yearly? (Yom Kippur)</a:t>
            </a:r>
          </a:p>
        </p:txBody>
      </p:sp>
      <p:sp>
        <p:nvSpPr>
          <p:cNvPr id="39953" name="Rectangle 3995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55" name="Rectangle 3995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40" name="Picture 1">
            <a:extLst>
              <a:ext uri="{FF2B5EF4-FFF2-40B4-BE49-F238E27FC236}">
                <a16:creationId xmlns:a16="http://schemas.microsoft.com/office/drawing/2014/main" id="{F47EE213-E480-0B1D-1B45-3A2943848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065" r="4" b="10720"/>
          <a:stretch>
            <a:fillRect/>
          </a:stretch>
        </p:blipFill>
        <p:spPr bwMode="auto">
          <a:xfrm>
            <a:off x="7083423" y="581892"/>
            <a:ext cx="4397433" cy="25187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7" name="Rectangle 39956">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9" name="Picture 3">
            <a:extLst>
              <a:ext uri="{FF2B5EF4-FFF2-40B4-BE49-F238E27FC236}">
                <a16:creationId xmlns:a16="http://schemas.microsoft.com/office/drawing/2014/main" id="{A8B6831C-0910-DE6C-2C26-46A3E7720F5B}"/>
              </a:ext>
            </a:extLst>
          </p:cNvPr>
          <p:cNvPicPr>
            <a:picLocks noChangeAspect="1" noChangeArrowheads="1"/>
          </p:cNvPicPr>
          <p:nvPr/>
        </p:nvPicPr>
        <p:blipFill>
          <a:blip r:embed="rId3">
            <a:extLst>
              <a:ext uri="{28A0092B-C50C-407E-A947-70E740481C1C}">
                <a14:useLocalDpi xmlns:a14="http://schemas.microsoft.com/office/drawing/2010/main"/>
              </a:ext>
            </a:extLst>
          </a:blip>
          <a:srcRect r="1832" b="-4"/>
          <a:stretch>
            <a:fillRect/>
          </a:stretch>
        </p:blipFill>
        <p:spPr bwMode="auto">
          <a:xfrm>
            <a:off x="7083423" y="3707894"/>
            <a:ext cx="4395569" cy="25187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086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08" name="Rectangle 51207">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1" name="Title 1">
            <a:extLst>
              <a:ext uri="{FF2B5EF4-FFF2-40B4-BE49-F238E27FC236}">
                <a16:creationId xmlns:a16="http://schemas.microsoft.com/office/drawing/2014/main" id="{4E939A93-5023-5666-EFCA-8615E180C5B1}"/>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altLang="en-US" sz="4800" kern="1200" dirty="0">
                <a:solidFill>
                  <a:schemeClr val="tx1"/>
                </a:solidFill>
                <a:latin typeface="+mj-lt"/>
                <a:ea typeface="+mj-ea"/>
                <a:cs typeface="+mj-cs"/>
              </a:rPr>
              <a:t>Jesus does three main parts</a:t>
            </a:r>
          </a:p>
        </p:txBody>
      </p:sp>
      <p:sp>
        <p:nvSpPr>
          <p:cNvPr id="51210" name="Rectangle 5120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2" name="Rectangle 5121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3" name="TextBox 4">
            <a:extLst>
              <a:ext uri="{FF2B5EF4-FFF2-40B4-BE49-F238E27FC236}">
                <a16:creationId xmlns:a16="http://schemas.microsoft.com/office/drawing/2014/main" id="{78C621E2-050A-6B57-3C65-1F4523CE8681}"/>
              </a:ext>
            </a:extLst>
          </p:cNvPr>
          <p:cNvSpPr txBox="1">
            <a:spLocks noChangeArrowheads="1"/>
          </p:cNvSpPr>
          <p:nvPr/>
        </p:nvSpPr>
        <p:spPr bwMode="auto">
          <a:xfrm>
            <a:off x="793661" y="2599509"/>
            <a:ext cx="4530898" cy="36394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indent="-228600" defTabSz="914400">
              <a:lnSpc>
                <a:spcPct val="90000"/>
              </a:lnSpc>
              <a:spcAft>
                <a:spcPts val="600"/>
              </a:spcAft>
              <a:buFont typeface="Arial" panose="020B0604020202020204" pitchFamily="34" charset="0"/>
              <a:buChar char="•"/>
            </a:pPr>
            <a:r>
              <a:rPr lang="en-US" altLang="en-US" sz="2800" dirty="0">
                <a:latin typeface="+mn-lt"/>
                <a:ea typeface="+mn-ea"/>
              </a:rPr>
              <a:t>He dies for us</a:t>
            </a:r>
          </a:p>
          <a:p>
            <a:pPr indent="-228600" defTabSz="914400">
              <a:lnSpc>
                <a:spcPct val="90000"/>
              </a:lnSpc>
              <a:spcAft>
                <a:spcPts val="600"/>
              </a:spcAft>
              <a:buFont typeface="Arial" panose="020B0604020202020204" pitchFamily="34" charset="0"/>
              <a:buChar char="•"/>
            </a:pPr>
            <a:r>
              <a:rPr lang="en-US" altLang="en-US" sz="2800" dirty="0">
                <a:latin typeface="+mn-lt"/>
                <a:ea typeface="+mn-ea"/>
              </a:rPr>
              <a:t>He cleanses the records</a:t>
            </a:r>
          </a:p>
          <a:p>
            <a:pPr indent="-228600" defTabSz="914400">
              <a:lnSpc>
                <a:spcPct val="90000"/>
              </a:lnSpc>
              <a:spcAft>
                <a:spcPts val="600"/>
              </a:spcAft>
              <a:buFont typeface="Arial" panose="020B0604020202020204" pitchFamily="34" charset="0"/>
              <a:buChar char="•"/>
            </a:pPr>
            <a:r>
              <a:rPr lang="en-US" altLang="en-US" sz="2800" dirty="0">
                <a:latin typeface="+mn-lt"/>
                <a:ea typeface="+mn-ea"/>
              </a:rPr>
              <a:t>He is coming again</a:t>
            </a:r>
          </a:p>
        </p:txBody>
      </p:sp>
      <p:pic>
        <p:nvPicPr>
          <p:cNvPr id="51202" name="Picture 1">
            <a:extLst>
              <a:ext uri="{FF2B5EF4-FFF2-40B4-BE49-F238E27FC236}">
                <a16:creationId xmlns:a16="http://schemas.microsoft.com/office/drawing/2014/main" id="{3C79DE47-2205-8402-5837-712CF98BB0AD}"/>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911532" y="3086917"/>
            <a:ext cx="5150277" cy="2508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4" name="Rectangle 51213">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A03F9B31-2B9A-B6E8-DC9D-EEC0168021C7}"/>
              </a:ext>
            </a:extLst>
          </p:cNvPr>
          <p:cNvSpPr>
            <a:spLocks noGrp="1"/>
          </p:cNvSpPr>
          <p:nvPr>
            <p:ph type="title"/>
          </p:nvPr>
        </p:nvSpPr>
        <p:spPr>
          <a:xfrm>
            <a:off x="1828803" y="228600"/>
            <a:ext cx="8461375" cy="990600"/>
          </a:xfrm>
        </p:spPr>
        <p:txBody>
          <a:bodyPr/>
          <a:lstStyle/>
          <a:p>
            <a:pPr algn="ctr" eaLnBrk="1" hangingPunct="1"/>
            <a:r>
              <a:rPr lang="en-US" altLang="en-US" sz="4000">
                <a:solidFill>
                  <a:srgbClr val="000000"/>
                </a:solidFill>
                <a:ea typeface="ＭＳ Ｐゴシック" panose="020B0600070205080204" pitchFamily="34" charset="-128"/>
              </a:rPr>
              <a:t>Prophecy – part 1(Jesus the sacrifice)</a:t>
            </a:r>
          </a:p>
        </p:txBody>
      </p:sp>
      <p:sp>
        <p:nvSpPr>
          <p:cNvPr id="52226" name="Rectangle 9">
            <a:extLst>
              <a:ext uri="{FF2B5EF4-FFF2-40B4-BE49-F238E27FC236}">
                <a16:creationId xmlns:a16="http://schemas.microsoft.com/office/drawing/2014/main" id="{59DF7FD0-B1D6-9118-E076-1D5B2CCB0D05}"/>
              </a:ext>
            </a:extLst>
          </p:cNvPr>
          <p:cNvSpPr>
            <a:spLocks noChangeArrowheads="1"/>
          </p:cNvSpPr>
          <p:nvPr/>
        </p:nvSpPr>
        <p:spPr bwMode="auto">
          <a:xfrm>
            <a:off x="685801" y="1752600"/>
            <a:ext cx="1089659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algn="ctr" eaLnBrk="1" hangingPunct="1">
              <a:spcBef>
                <a:spcPct val="0"/>
              </a:spcBef>
              <a:buClrTx/>
              <a:buSzTx/>
              <a:buFontTx/>
              <a:buNone/>
            </a:pPr>
            <a:r>
              <a:rPr lang="en-US" altLang="en-US" sz="2200" b="1" dirty="0">
                <a:latin typeface="Arial" panose="020B0604020202020204" pitchFamily="34" charset="0"/>
              </a:rPr>
              <a:t>Daniel 9:24 </a:t>
            </a:r>
            <a:r>
              <a:rPr lang="en-US" altLang="en-US" sz="2200" dirty="0">
                <a:latin typeface="Arial" panose="020B0604020202020204" pitchFamily="34" charset="0"/>
              </a:rPr>
              <a:t>"Seventy 'sevens' are decreed for your people and your holy city to finish transgression, to put an end to sin, to atone for wickedness, to bring in everlasting righteousness, to seal up vision and prophecy and to anoint the most holy.   (NIV)</a:t>
            </a:r>
          </a:p>
        </p:txBody>
      </p:sp>
      <p:grpSp>
        <p:nvGrpSpPr>
          <p:cNvPr id="52227" name="Group 14">
            <a:extLst>
              <a:ext uri="{FF2B5EF4-FFF2-40B4-BE49-F238E27FC236}">
                <a16:creationId xmlns:a16="http://schemas.microsoft.com/office/drawing/2014/main" id="{BDF9F072-B945-1C87-C09D-713D555D40DF}"/>
              </a:ext>
            </a:extLst>
          </p:cNvPr>
          <p:cNvGrpSpPr>
            <a:grpSpLocks/>
          </p:cNvGrpSpPr>
          <p:nvPr/>
        </p:nvGrpSpPr>
        <p:grpSpPr bwMode="auto">
          <a:xfrm>
            <a:off x="609600" y="3505200"/>
            <a:ext cx="11048999" cy="2611438"/>
            <a:chOff x="762000" y="3321050"/>
            <a:chExt cx="7985125" cy="2611438"/>
          </a:xfrm>
        </p:grpSpPr>
        <p:grpSp>
          <p:nvGrpSpPr>
            <p:cNvPr id="52229" name="Group 14">
              <a:extLst>
                <a:ext uri="{FF2B5EF4-FFF2-40B4-BE49-F238E27FC236}">
                  <a16:creationId xmlns:a16="http://schemas.microsoft.com/office/drawing/2014/main" id="{72B56489-8272-3A13-0EA2-2462CEB559AA}"/>
                </a:ext>
              </a:extLst>
            </p:cNvPr>
            <p:cNvGrpSpPr>
              <a:grpSpLocks/>
            </p:cNvGrpSpPr>
            <p:nvPr/>
          </p:nvGrpSpPr>
          <p:grpSpPr bwMode="auto">
            <a:xfrm>
              <a:off x="762000" y="3657600"/>
              <a:ext cx="7985125" cy="2274888"/>
              <a:chOff x="762000" y="3657600"/>
              <a:chExt cx="7985125" cy="2274888"/>
            </a:xfrm>
          </p:grpSpPr>
          <p:sp>
            <p:nvSpPr>
              <p:cNvPr id="28" name="Freeform 27">
                <a:extLst>
                  <a:ext uri="{FF2B5EF4-FFF2-40B4-BE49-F238E27FC236}">
                    <a16:creationId xmlns:a16="http://schemas.microsoft.com/office/drawing/2014/main" id="{698FC53E-3073-20D0-78B4-2C47C435263E}"/>
                  </a:ext>
                </a:extLst>
              </p:cNvPr>
              <p:cNvSpPr/>
              <p:nvPr/>
            </p:nvSpPr>
            <p:spPr>
              <a:xfrm>
                <a:off x="838200" y="3657600"/>
                <a:ext cx="7908925" cy="1184275"/>
              </a:xfrm>
              <a:custGeom>
                <a:avLst/>
                <a:gdLst>
                  <a:gd name="connsiteX0" fmla="*/ 77373 w 5406683"/>
                  <a:gd name="connsiteY0" fmla="*/ 1057421 h 1184031"/>
                  <a:gd name="connsiteX1" fmla="*/ 3073791 w 5406683"/>
                  <a:gd name="connsiteY1" fmla="*/ 1057421 h 1184031"/>
                  <a:gd name="connsiteX2" fmla="*/ 3073791 w 5406683"/>
                  <a:gd name="connsiteY2" fmla="*/ 1057421 h 1184031"/>
                  <a:gd name="connsiteX3" fmla="*/ 5169877 w 5406683"/>
                  <a:gd name="connsiteY3" fmla="*/ 1113692 h 1184031"/>
                  <a:gd name="connsiteX4" fmla="*/ 1652954 w 5406683"/>
                  <a:gd name="connsiteY4" fmla="*/ 635390 h 1184031"/>
                  <a:gd name="connsiteX5" fmla="*/ 7034 w 5406683"/>
                  <a:gd name="connsiteY5" fmla="*/ 1043353 h 1184031"/>
                  <a:gd name="connsiteX6" fmla="*/ 1695157 w 5406683"/>
                  <a:gd name="connsiteY6" fmla="*/ 2344 h 1184031"/>
                  <a:gd name="connsiteX7" fmla="*/ 2722099 w 5406683"/>
                  <a:gd name="connsiteY7" fmla="*/ 1029286 h 118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683" h="1184031">
                    <a:moveTo>
                      <a:pt x="77373" y="1057421"/>
                    </a:moveTo>
                    <a:lnTo>
                      <a:pt x="3073791" y="1057421"/>
                    </a:lnTo>
                    <a:lnTo>
                      <a:pt x="3073791" y="1057421"/>
                    </a:lnTo>
                    <a:cubicBezTo>
                      <a:pt x="3423139" y="1066799"/>
                      <a:pt x="5406683" y="1184031"/>
                      <a:pt x="5169877" y="1113692"/>
                    </a:cubicBezTo>
                    <a:cubicBezTo>
                      <a:pt x="4933071" y="1043353"/>
                      <a:pt x="2513428" y="647113"/>
                      <a:pt x="1652954" y="635390"/>
                    </a:cubicBezTo>
                    <a:cubicBezTo>
                      <a:pt x="792480" y="623667"/>
                      <a:pt x="0" y="1148861"/>
                      <a:pt x="7034" y="1043353"/>
                    </a:cubicBezTo>
                    <a:cubicBezTo>
                      <a:pt x="14068" y="937845"/>
                      <a:pt x="1242646" y="4688"/>
                      <a:pt x="1695157" y="2344"/>
                    </a:cubicBezTo>
                    <a:cubicBezTo>
                      <a:pt x="2147668" y="0"/>
                      <a:pt x="2434883" y="514643"/>
                      <a:pt x="2722099" y="1029286"/>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9" name="Straight Connector 28">
                <a:extLst>
                  <a:ext uri="{FF2B5EF4-FFF2-40B4-BE49-F238E27FC236}">
                    <a16:creationId xmlns:a16="http://schemas.microsoft.com/office/drawing/2014/main" id="{2339726E-B40C-5894-EC02-4B1EE07FF655}"/>
                  </a:ext>
                </a:extLst>
              </p:cNvPr>
              <p:cNvCxnSpPr/>
              <p:nvPr/>
            </p:nvCxnSpPr>
            <p:spPr>
              <a:xfrm rot="5400000">
                <a:off x="381000" y="5410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E650D20-0563-0EBB-4788-3D47DBBA90B7}"/>
                  </a:ext>
                </a:extLst>
              </p:cNvPr>
              <p:cNvCxnSpPr/>
              <p:nvPr/>
            </p:nvCxnSpPr>
            <p:spPr>
              <a:xfrm>
                <a:off x="4800600" y="4800600"/>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5B2B5AE-20E0-52EC-F8E4-FCC10E642BEE}"/>
                  </a:ext>
                </a:extLst>
              </p:cNvPr>
              <p:cNvCxnSpPr/>
              <p:nvPr/>
            </p:nvCxnSpPr>
            <p:spPr>
              <a:xfrm rot="5400000">
                <a:off x="7848600" y="5334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15508DE-FF24-2238-1116-E41010076C25}"/>
                  </a:ext>
                </a:extLst>
              </p:cNvPr>
              <p:cNvCxnSpPr/>
              <p:nvPr/>
            </p:nvCxnSpPr>
            <p:spPr>
              <a:xfrm>
                <a:off x="762000" y="5181600"/>
                <a:ext cx="3886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B334E66-2831-987B-18D4-FC5ED45DEF86}"/>
                  </a:ext>
                </a:extLst>
              </p:cNvPr>
              <p:cNvCxnSpPr/>
              <p:nvPr/>
            </p:nvCxnSpPr>
            <p:spPr>
              <a:xfrm>
                <a:off x="762000" y="5486400"/>
                <a:ext cx="7467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240" name="Rectangle 19">
                <a:extLst>
                  <a:ext uri="{FF2B5EF4-FFF2-40B4-BE49-F238E27FC236}">
                    <a16:creationId xmlns:a16="http://schemas.microsoft.com/office/drawing/2014/main" id="{99879274-8597-44BE-85BE-C551FA0DB463}"/>
                  </a:ext>
                </a:extLst>
              </p:cNvPr>
              <p:cNvSpPr>
                <a:spLocks noChangeArrowheads="1"/>
              </p:cNvSpPr>
              <p:nvPr/>
            </p:nvSpPr>
            <p:spPr bwMode="auto">
              <a:xfrm>
                <a:off x="2286000" y="48006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490 years</a:t>
                </a:r>
              </a:p>
            </p:txBody>
          </p:sp>
          <p:sp>
            <p:nvSpPr>
              <p:cNvPr id="52241" name="Rectangle 22">
                <a:extLst>
                  <a:ext uri="{FF2B5EF4-FFF2-40B4-BE49-F238E27FC236}">
                    <a16:creationId xmlns:a16="http://schemas.microsoft.com/office/drawing/2014/main" id="{56718D46-E158-C38F-4FAA-F49D1D90DFF5}"/>
                  </a:ext>
                </a:extLst>
              </p:cNvPr>
              <p:cNvSpPr>
                <a:spLocks noChangeArrowheads="1"/>
              </p:cNvSpPr>
              <p:nvPr/>
            </p:nvSpPr>
            <p:spPr bwMode="auto">
              <a:xfrm>
                <a:off x="4191000" y="5562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2300 years</a:t>
                </a:r>
              </a:p>
            </p:txBody>
          </p:sp>
          <p:sp>
            <p:nvSpPr>
              <p:cNvPr id="52242" name="Rectangle 23">
                <a:extLst>
                  <a:ext uri="{FF2B5EF4-FFF2-40B4-BE49-F238E27FC236}">
                    <a16:creationId xmlns:a16="http://schemas.microsoft.com/office/drawing/2014/main" id="{7FEA1D4A-AB40-03DE-7026-B7B1F248C66B}"/>
                  </a:ext>
                </a:extLst>
              </p:cNvPr>
              <p:cNvSpPr>
                <a:spLocks noChangeArrowheads="1"/>
              </p:cNvSpPr>
              <p:nvPr/>
            </p:nvSpPr>
            <p:spPr bwMode="auto">
              <a:xfrm>
                <a:off x="4946461" y="3683230"/>
                <a:ext cx="8772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31 AD </a:t>
                </a:r>
              </a:p>
            </p:txBody>
          </p:sp>
          <p:cxnSp>
            <p:nvCxnSpPr>
              <p:cNvPr id="37" name="Straight Arrow Connector 36">
                <a:extLst>
                  <a:ext uri="{FF2B5EF4-FFF2-40B4-BE49-F238E27FC236}">
                    <a16:creationId xmlns:a16="http://schemas.microsoft.com/office/drawing/2014/main" id="{EB160863-3209-1D68-5353-F00F039FC01E}"/>
                  </a:ext>
                </a:extLst>
              </p:cNvPr>
              <p:cNvCxnSpPr>
                <a:cxnSpLocks noChangeShapeType="1"/>
                <a:endCxn id="28" idx="7"/>
              </p:cNvCxnSpPr>
              <p:nvPr/>
            </p:nvCxnSpPr>
            <p:spPr bwMode="auto">
              <a:xfrm flipH="1">
                <a:off x="4819650" y="4052888"/>
                <a:ext cx="127000" cy="63500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p:spPr>
          </p:cxnSp>
        </p:grpSp>
        <p:cxnSp>
          <p:nvCxnSpPr>
            <p:cNvPr id="23" name="Straight Arrow Connector 22">
              <a:extLst>
                <a:ext uri="{FF2B5EF4-FFF2-40B4-BE49-F238E27FC236}">
                  <a16:creationId xmlns:a16="http://schemas.microsoft.com/office/drawing/2014/main" id="{30153F62-710C-F058-974F-D338DA82C51A}"/>
                </a:ext>
              </a:extLst>
            </p:cNvPr>
            <p:cNvCxnSpPr>
              <a:cxnSpLocks noChangeShapeType="1"/>
            </p:cNvCxnSpPr>
            <p:nvPr/>
          </p:nvCxnSpPr>
          <p:spPr bwMode="auto">
            <a:xfrm>
              <a:off x="7143750" y="3868738"/>
              <a:ext cx="893763" cy="63500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p:spPr>
        </p:cxnSp>
        <p:sp>
          <p:nvSpPr>
            <p:cNvPr id="52231" name="Rectangle 27">
              <a:extLst>
                <a:ext uri="{FF2B5EF4-FFF2-40B4-BE49-F238E27FC236}">
                  <a16:creationId xmlns:a16="http://schemas.microsoft.com/office/drawing/2014/main" id="{6890FA9F-9E5D-11DB-0651-C9664744DA8E}"/>
                </a:ext>
              </a:extLst>
            </p:cNvPr>
            <p:cNvSpPr>
              <a:spLocks noChangeArrowheads="1"/>
            </p:cNvSpPr>
            <p:nvPr/>
          </p:nvSpPr>
          <p:spPr bwMode="auto">
            <a:xfrm>
              <a:off x="6211888" y="3321050"/>
              <a:ext cx="1155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1844 AD </a:t>
              </a:r>
            </a:p>
          </p:txBody>
        </p:sp>
        <p:sp>
          <p:nvSpPr>
            <p:cNvPr id="52232" name="TextBox 24">
              <a:extLst>
                <a:ext uri="{FF2B5EF4-FFF2-40B4-BE49-F238E27FC236}">
                  <a16:creationId xmlns:a16="http://schemas.microsoft.com/office/drawing/2014/main" id="{52B5D436-C74F-AF84-26D9-056D80A881B6}"/>
                </a:ext>
              </a:extLst>
            </p:cNvPr>
            <p:cNvSpPr txBox="1">
              <a:spLocks noChangeArrowheads="1"/>
            </p:cNvSpPr>
            <p:nvPr/>
          </p:nvSpPr>
          <p:spPr bwMode="auto">
            <a:xfrm>
              <a:off x="990600" y="3429000"/>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457 BC</a:t>
              </a:r>
            </a:p>
          </p:txBody>
        </p:sp>
        <p:cxnSp>
          <p:nvCxnSpPr>
            <p:cNvPr id="27" name="Straight Arrow Connector 26">
              <a:extLst>
                <a:ext uri="{FF2B5EF4-FFF2-40B4-BE49-F238E27FC236}">
                  <a16:creationId xmlns:a16="http://schemas.microsoft.com/office/drawing/2014/main" id="{D8D45B06-377F-78F4-7E1B-7F5970A770F5}"/>
                </a:ext>
              </a:extLst>
            </p:cNvPr>
            <p:cNvCxnSpPr>
              <a:cxnSpLocks noChangeShapeType="1"/>
            </p:cNvCxnSpPr>
            <p:nvPr/>
          </p:nvCxnSpPr>
          <p:spPr bwMode="auto">
            <a:xfrm flipH="1">
              <a:off x="950913" y="3819525"/>
              <a:ext cx="192087" cy="600075"/>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p:spPr>
        </p:cxnSp>
      </p:grpSp>
      <p:sp>
        <p:nvSpPr>
          <p:cNvPr id="2" name="TextBox 1">
            <a:extLst>
              <a:ext uri="{FF2B5EF4-FFF2-40B4-BE49-F238E27FC236}">
                <a16:creationId xmlns:a16="http://schemas.microsoft.com/office/drawing/2014/main" id="{CD6F1902-F0AB-B271-9074-84396F96B619}"/>
              </a:ext>
            </a:extLst>
          </p:cNvPr>
          <p:cNvSpPr txBox="1"/>
          <p:nvPr/>
        </p:nvSpPr>
        <p:spPr>
          <a:xfrm>
            <a:off x="685801" y="6248400"/>
            <a:ext cx="10896591" cy="381000"/>
          </a:xfrm>
          <a:prstGeom prst="rect">
            <a:avLst/>
          </a:prstGeom>
          <a:solidFill>
            <a:srgbClr val="E0CBA3"/>
          </a:solidFill>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defRPr/>
            </a:pPr>
            <a:r>
              <a:rPr lang="en-US" dirty="0"/>
              <a:t>Why the 490-year prophecy?       The King came to Earth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519" name="Rectangle 64518">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2A379E7-F010-B443-5F75-63A0E1A157B5}"/>
              </a:ext>
            </a:extLst>
          </p:cNvPr>
          <p:cNvPicPr>
            <a:picLocks noChangeAspect="1"/>
          </p:cNvPicPr>
          <p:nvPr/>
        </p:nvPicPr>
        <p:blipFill>
          <a:blip r:embed="rId2"/>
          <a:srcRect t="17072" r="-1" b="2579"/>
          <a:stretch>
            <a:fillRect/>
          </a:stretch>
        </p:blipFill>
        <p:spPr>
          <a:xfrm>
            <a:off x="-1" y="10"/>
            <a:ext cx="12228129" cy="4666928"/>
          </a:xfrm>
          <a:prstGeom prst="rect">
            <a:avLst/>
          </a:prstGeom>
        </p:spPr>
      </p:pic>
      <p:grpSp>
        <p:nvGrpSpPr>
          <p:cNvPr id="64521" name="Group 64520">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64522" name="Freeform: Shape 64521">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64523" name="Freeform: Shape 64522">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64524" name="Freeform: Shape 64523">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64525" name="Freeform: Shape 64524">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64513" name="Title 1">
            <a:extLst>
              <a:ext uri="{FF2B5EF4-FFF2-40B4-BE49-F238E27FC236}">
                <a16:creationId xmlns:a16="http://schemas.microsoft.com/office/drawing/2014/main" id="{09B62DE7-28D9-7A05-4FD5-A6770E35D834}"/>
              </a:ext>
            </a:extLst>
          </p:cNvPr>
          <p:cNvSpPr>
            <a:spLocks noGrp="1"/>
          </p:cNvSpPr>
          <p:nvPr>
            <p:ph type="title"/>
          </p:nvPr>
        </p:nvSpPr>
        <p:spPr>
          <a:xfrm>
            <a:off x="804672" y="4551037"/>
            <a:ext cx="5021782" cy="1509931"/>
          </a:xfrm>
        </p:spPr>
        <p:txBody>
          <a:bodyPr>
            <a:normAutofit/>
          </a:bodyPr>
          <a:lstStyle/>
          <a:p>
            <a:r>
              <a:rPr lang="en-US" altLang="en-US" sz="3600">
                <a:solidFill>
                  <a:schemeClr val="tx2"/>
                </a:solidFill>
                <a:ea typeface="ＭＳ Ｐゴシック" panose="020B0600070205080204" pitchFamily="34" charset="-128"/>
              </a:rPr>
              <a:t>The promise  John 14:1-3 </a:t>
            </a:r>
          </a:p>
        </p:txBody>
      </p:sp>
      <p:sp>
        <p:nvSpPr>
          <p:cNvPr id="64514" name="Content Placeholder 2">
            <a:extLst>
              <a:ext uri="{FF2B5EF4-FFF2-40B4-BE49-F238E27FC236}">
                <a16:creationId xmlns:a16="http://schemas.microsoft.com/office/drawing/2014/main" id="{D1BCE023-4234-EF0E-E91C-B25338F80848}"/>
              </a:ext>
            </a:extLst>
          </p:cNvPr>
          <p:cNvSpPr>
            <a:spLocks noGrp="1"/>
          </p:cNvSpPr>
          <p:nvPr>
            <p:ph idx="1"/>
          </p:nvPr>
        </p:nvSpPr>
        <p:spPr>
          <a:xfrm>
            <a:off x="6470247" y="4551037"/>
            <a:ext cx="4926411" cy="1509935"/>
          </a:xfrm>
        </p:spPr>
        <p:txBody>
          <a:bodyPr anchor="ctr">
            <a:normAutofit/>
          </a:bodyPr>
          <a:lstStyle/>
          <a:p>
            <a:pPr marL="0" indent="0">
              <a:buNone/>
            </a:pPr>
            <a:r>
              <a:rPr lang="en-US" altLang="en-US" sz="1400">
                <a:solidFill>
                  <a:schemeClr val="tx2"/>
                </a:solidFill>
                <a:latin typeface="Calibri" panose="020F0502020204030204" pitchFamily="34" charset="0"/>
                <a:ea typeface="ＭＳ Ｐゴシック" panose="020B0600070205080204" pitchFamily="34" charset="-128"/>
                <a:cs typeface="Calibri" panose="020F0502020204030204" pitchFamily="34" charset="0"/>
                <a:hlinkClick r:id="rId3"/>
              </a:rPr>
              <a:t>1</a:t>
            </a:r>
            <a:r>
              <a:rPr lang="en-US" altLang="en-US" sz="1400">
                <a:solidFill>
                  <a:schemeClr val="tx2"/>
                </a:solidFill>
                <a:latin typeface="Calibri" panose="020F0502020204030204" pitchFamily="34" charset="0"/>
                <a:ea typeface="ＭＳ Ｐゴシック" panose="020B0600070205080204" pitchFamily="34" charset="-128"/>
                <a:cs typeface="Calibri" panose="020F0502020204030204" pitchFamily="34" charset="0"/>
              </a:rPr>
              <a:t>"Do not let your heart be troubled; believe in God, believe also in Me. </a:t>
            </a:r>
          </a:p>
          <a:p>
            <a:pPr marL="0" indent="0">
              <a:buNone/>
            </a:pPr>
            <a:r>
              <a:rPr lang="en-US" altLang="en-US" sz="1400">
                <a:solidFill>
                  <a:schemeClr val="tx2"/>
                </a:solidFill>
                <a:latin typeface="Calibri" panose="020F0502020204030204" pitchFamily="34" charset="0"/>
                <a:ea typeface="ＭＳ Ｐゴシック" panose="020B0600070205080204" pitchFamily="34" charset="-128"/>
                <a:cs typeface="Calibri" panose="020F0502020204030204" pitchFamily="34" charset="0"/>
                <a:hlinkClick r:id="rId4"/>
              </a:rPr>
              <a:t>2</a:t>
            </a:r>
            <a:r>
              <a:rPr lang="en-US" altLang="en-US" sz="1400">
                <a:solidFill>
                  <a:schemeClr val="tx2"/>
                </a:solidFill>
                <a:latin typeface="Calibri" panose="020F0502020204030204" pitchFamily="34" charset="0"/>
                <a:ea typeface="ＭＳ Ｐゴシック" panose="020B0600070205080204" pitchFamily="34" charset="-128"/>
                <a:cs typeface="Calibri" panose="020F0502020204030204" pitchFamily="34" charset="0"/>
              </a:rPr>
              <a:t>"</a:t>
            </a:r>
            <a:r>
              <a:rPr lang="en-US" altLang="en-US" sz="1400" i="1">
                <a:solidFill>
                  <a:schemeClr val="tx2"/>
                </a:solidFill>
                <a:latin typeface="Calibri" panose="020F0502020204030204" pitchFamily="34" charset="0"/>
                <a:ea typeface="ＭＳ Ｐゴシック" panose="020B0600070205080204" pitchFamily="34" charset="-128"/>
                <a:cs typeface="Calibri" panose="020F0502020204030204" pitchFamily="34" charset="0"/>
              </a:rPr>
              <a:t>In My Father's house are many dwelling places</a:t>
            </a:r>
            <a:r>
              <a:rPr lang="en-US" altLang="en-US" sz="1400">
                <a:solidFill>
                  <a:schemeClr val="tx2"/>
                </a:solidFill>
                <a:latin typeface="Calibri" panose="020F0502020204030204" pitchFamily="34" charset="0"/>
                <a:ea typeface="ＭＳ Ｐゴシック" panose="020B0600070205080204" pitchFamily="34" charset="-128"/>
                <a:cs typeface="Calibri" panose="020F0502020204030204" pitchFamily="34" charset="0"/>
              </a:rPr>
              <a:t>; if it were not so, I would have told you; for I go to prepare a place for you. </a:t>
            </a:r>
          </a:p>
          <a:p>
            <a:pPr marL="0" indent="0">
              <a:buNone/>
            </a:pPr>
            <a:r>
              <a:rPr lang="en-US" altLang="en-US" sz="1400">
                <a:solidFill>
                  <a:schemeClr val="tx2"/>
                </a:solidFill>
                <a:latin typeface="Calibri" panose="020F0502020204030204" pitchFamily="34" charset="0"/>
                <a:ea typeface="ＭＳ Ｐゴシック" panose="020B0600070205080204" pitchFamily="34" charset="-128"/>
                <a:cs typeface="Calibri" panose="020F0502020204030204" pitchFamily="34" charset="0"/>
                <a:hlinkClick r:id="rId5"/>
              </a:rPr>
              <a:t>3</a:t>
            </a:r>
            <a:r>
              <a:rPr lang="en-US" altLang="en-US" sz="1400">
                <a:solidFill>
                  <a:schemeClr val="tx2"/>
                </a:solidFill>
                <a:latin typeface="Calibri" panose="020F0502020204030204" pitchFamily="34" charset="0"/>
                <a:ea typeface="ＭＳ Ｐゴシック" panose="020B0600070205080204" pitchFamily="34" charset="-128"/>
                <a:cs typeface="Calibri" panose="020F0502020204030204" pitchFamily="34" charset="0"/>
              </a:rPr>
              <a:t>"If I go and prepare a place for you, I will come again and receive you to Myself, that where I am, there you may be also.…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1">
            <a:extLst>
              <a:ext uri="{FF2B5EF4-FFF2-40B4-BE49-F238E27FC236}">
                <a16:creationId xmlns:a16="http://schemas.microsoft.com/office/drawing/2014/main" id="{B6E22E6E-19BA-F5C3-D054-8443F38EE6AE}"/>
              </a:ext>
            </a:extLst>
          </p:cNvPr>
          <p:cNvSpPr>
            <a:spLocks noChangeArrowheads="1"/>
          </p:cNvSpPr>
          <p:nvPr/>
        </p:nvSpPr>
        <p:spPr bwMode="auto">
          <a:xfrm>
            <a:off x="762003" y="2397128"/>
            <a:ext cx="998219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algn="ctr" eaLnBrk="1" hangingPunct="1">
              <a:spcBef>
                <a:spcPct val="0"/>
              </a:spcBef>
              <a:buClrTx/>
              <a:buSzTx/>
              <a:buFontTx/>
              <a:buNone/>
            </a:pPr>
            <a:r>
              <a:rPr lang="en-US" altLang="en-US" sz="2200" b="1" dirty="0">
                <a:latin typeface="Arial" panose="020B0604020202020204" pitchFamily="34" charset="0"/>
              </a:rPr>
              <a:t>Daniel 8:14</a:t>
            </a:r>
            <a:r>
              <a:rPr lang="en-US" altLang="en-US" sz="2200" dirty="0">
                <a:latin typeface="Arial" panose="020B0604020202020204" pitchFamily="34" charset="0"/>
              </a:rPr>
              <a:t> He said to me, "It will take 2,300 evenings and mornings; then the sanctuary will be reconsecrated."  (NIV)</a:t>
            </a:r>
          </a:p>
        </p:txBody>
      </p:sp>
      <p:sp>
        <p:nvSpPr>
          <p:cNvPr id="54274" name="Title 1">
            <a:extLst>
              <a:ext uri="{FF2B5EF4-FFF2-40B4-BE49-F238E27FC236}">
                <a16:creationId xmlns:a16="http://schemas.microsoft.com/office/drawing/2014/main" id="{B9014102-9F6C-FA34-1378-F907152100B5}"/>
              </a:ext>
            </a:extLst>
          </p:cNvPr>
          <p:cNvSpPr>
            <a:spLocks noGrp="1"/>
          </p:cNvSpPr>
          <p:nvPr>
            <p:ph type="title"/>
          </p:nvPr>
        </p:nvSpPr>
        <p:spPr>
          <a:xfrm>
            <a:off x="2136775" y="838200"/>
            <a:ext cx="8153400" cy="990600"/>
          </a:xfrm>
        </p:spPr>
        <p:txBody>
          <a:bodyPr>
            <a:normAutofit fontScale="90000"/>
          </a:bodyPr>
          <a:lstStyle/>
          <a:p>
            <a:pPr algn="ctr"/>
            <a:r>
              <a:rPr lang="en-US" altLang="en-US" sz="4000" dirty="0">
                <a:ea typeface="ＭＳ Ｐゴシック" panose="020B0600070205080204" pitchFamily="34" charset="-128"/>
              </a:rPr>
              <a:t>Prophecy – part 2</a:t>
            </a:r>
            <a:br>
              <a:rPr lang="en-US" altLang="en-US" sz="4000" dirty="0">
                <a:ea typeface="ＭＳ Ｐゴシック" panose="020B0600070205080204" pitchFamily="34" charset="-128"/>
              </a:rPr>
            </a:br>
            <a:r>
              <a:rPr lang="en-US" altLang="en-US" sz="1200" dirty="0">
                <a:ea typeface="ＭＳ Ｐゴシック" panose="020B0600070205080204" pitchFamily="34" charset="-128"/>
              </a:rPr>
              <a:t> </a:t>
            </a:r>
            <a:br>
              <a:rPr lang="en-US" altLang="en-US" sz="1200" dirty="0">
                <a:ea typeface="ＭＳ Ｐゴシック" panose="020B0600070205080204" pitchFamily="34" charset="-128"/>
              </a:rPr>
            </a:br>
            <a:r>
              <a:rPr lang="en-US" altLang="en-US" sz="4000" dirty="0">
                <a:ea typeface="ＭＳ Ｐゴシック" panose="020B0600070205080204" pitchFamily="34" charset="-128"/>
              </a:rPr>
              <a:t>(Jesus Cleanses the records)</a:t>
            </a:r>
          </a:p>
        </p:txBody>
      </p:sp>
      <p:grpSp>
        <p:nvGrpSpPr>
          <p:cNvPr id="54275" name="Group 4">
            <a:extLst>
              <a:ext uri="{FF2B5EF4-FFF2-40B4-BE49-F238E27FC236}">
                <a16:creationId xmlns:a16="http://schemas.microsoft.com/office/drawing/2014/main" id="{163569F3-2575-6B71-FFF3-69DC38C9F2DD}"/>
              </a:ext>
            </a:extLst>
          </p:cNvPr>
          <p:cNvGrpSpPr>
            <a:grpSpLocks/>
          </p:cNvGrpSpPr>
          <p:nvPr/>
        </p:nvGrpSpPr>
        <p:grpSpPr bwMode="auto">
          <a:xfrm>
            <a:off x="762002" y="3581400"/>
            <a:ext cx="10439397" cy="2351088"/>
            <a:chOff x="762000" y="3581400"/>
            <a:chExt cx="7985125" cy="2351088"/>
          </a:xfrm>
        </p:grpSpPr>
        <p:grpSp>
          <p:nvGrpSpPr>
            <p:cNvPr id="54277" name="Group 14">
              <a:extLst>
                <a:ext uri="{FF2B5EF4-FFF2-40B4-BE49-F238E27FC236}">
                  <a16:creationId xmlns:a16="http://schemas.microsoft.com/office/drawing/2014/main" id="{781FDA0B-D244-A32B-AD52-4FC670EA2A2D}"/>
                </a:ext>
              </a:extLst>
            </p:cNvPr>
            <p:cNvGrpSpPr>
              <a:grpSpLocks/>
            </p:cNvGrpSpPr>
            <p:nvPr/>
          </p:nvGrpSpPr>
          <p:grpSpPr bwMode="auto">
            <a:xfrm>
              <a:off x="762000" y="3657600"/>
              <a:ext cx="7985125" cy="2274888"/>
              <a:chOff x="762000" y="3657600"/>
              <a:chExt cx="7985125" cy="2274888"/>
            </a:xfrm>
          </p:grpSpPr>
          <p:sp>
            <p:nvSpPr>
              <p:cNvPr id="16" name="Freeform 15">
                <a:extLst>
                  <a:ext uri="{FF2B5EF4-FFF2-40B4-BE49-F238E27FC236}">
                    <a16:creationId xmlns:a16="http://schemas.microsoft.com/office/drawing/2014/main" id="{1E2827F2-460F-8CE9-16D5-F6911A78E1C1}"/>
                  </a:ext>
                </a:extLst>
              </p:cNvPr>
              <p:cNvSpPr/>
              <p:nvPr/>
            </p:nvSpPr>
            <p:spPr>
              <a:xfrm>
                <a:off x="838200" y="3657600"/>
                <a:ext cx="7908925" cy="1184275"/>
              </a:xfrm>
              <a:custGeom>
                <a:avLst/>
                <a:gdLst>
                  <a:gd name="connsiteX0" fmla="*/ 77373 w 5406683"/>
                  <a:gd name="connsiteY0" fmla="*/ 1057421 h 1184031"/>
                  <a:gd name="connsiteX1" fmla="*/ 3073791 w 5406683"/>
                  <a:gd name="connsiteY1" fmla="*/ 1057421 h 1184031"/>
                  <a:gd name="connsiteX2" fmla="*/ 3073791 w 5406683"/>
                  <a:gd name="connsiteY2" fmla="*/ 1057421 h 1184031"/>
                  <a:gd name="connsiteX3" fmla="*/ 5169877 w 5406683"/>
                  <a:gd name="connsiteY3" fmla="*/ 1113692 h 1184031"/>
                  <a:gd name="connsiteX4" fmla="*/ 1652954 w 5406683"/>
                  <a:gd name="connsiteY4" fmla="*/ 635390 h 1184031"/>
                  <a:gd name="connsiteX5" fmla="*/ 7034 w 5406683"/>
                  <a:gd name="connsiteY5" fmla="*/ 1043353 h 1184031"/>
                  <a:gd name="connsiteX6" fmla="*/ 1695157 w 5406683"/>
                  <a:gd name="connsiteY6" fmla="*/ 2344 h 1184031"/>
                  <a:gd name="connsiteX7" fmla="*/ 2722099 w 5406683"/>
                  <a:gd name="connsiteY7" fmla="*/ 1029286 h 118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683" h="1184031">
                    <a:moveTo>
                      <a:pt x="77373" y="1057421"/>
                    </a:moveTo>
                    <a:lnTo>
                      <a:pt x="3073791" y="1057421"/>
                    </a:lnTo>
                    <a:lnTo>
                      <a:pt x="3073791" y="1057421"/>
                    </a:lnTo>
                    <a:cubicBezTo>
                      <a:pt x="3423139" y="1066799"/>
                      <a:pt x="5406683" y="1184031"/>
                      <a:pt x="5169877" y="1113692"/>
                    </a:cubicBezTo>
                    <a:cubicBezTo>
                      <a:pt x="4933071" y="1043353"/>
                      <a:pt x="2513428" y="647113"/>
                      <a:pt x="1652954" y="635390"/>
                    </a:cubicBezTo>
                    <a:cubicBezTo>
                      <a:pt x="792480" y="623667"/>
                      <a:pt x="0" y="1148861"/>
                      <a:pt x="7034" y="1043353"/>
                    </a:cubicBezTo>
                    <a:cubicBezTo>
                      <a:pt x="14068" y="937845"/>
                      <a:pt x="1242646" y="4688"/>
                      <a:pt x="1695157" y="2344"/>
                    </a:cubicBezTo>
                    <a:cubicBezTo>
                      <a:pt x="2147668" y="0"/>
                      <a:pt x="2434883" y="514643"/>
                      <a:pt x="2722099" y="1029286"/>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7" name="Straight Connector 16">
                <a:extLst>
                  <a:ext uri="{FF2B5EF4-FFF2-40B4-BE49-F238E27FC236}">
                    <a16:creationId xmlns:a16="http://schemas.microsoft.com/office/drawing/2014/main" id="{E7B791BF-FABA-EB52-3016-A11820A554C1}"/>
                  </a:ext>
                </a:extLst>
              </p:cNvPr>
              <p:cNvCxnSpPr/>
              <p:nvPr/>
            </p:nvCxnSpPr>
            <p:spPr>
              <a:xfrm rot="5400000">
                <a:off x="381000" y="5410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4A6A67A-84EC-7CF6-B2CA-DB874F45E7A1}"/>
                  </a:ext>
                </a:extLst>
              </p:cNvPr>
              <p:cNvCxnSpPr/>
              <p:nvPr/>
            </p:nvCxnSpPr>
            <p:spPr>
              <a:xfrm>
                <a:off x="4800600" y="4800600"/>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300B94F-48A2-4509-FDF7-DC46BB97BB8A}"/>
                  </a:ext>
                </a:extLst>
              </p:cNvPr>
              <p:cNvCxnSpPr/>
              <p:nvPr/>
            </p:nvCxnSpPr>
            <p:spPr>
              <a:xfrm rot="5400000">
                <a:off x="7848600" y="5334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E82FEFE-AF42-F991-3026-0F8ECEFD97B4}"/>
                  </a:ext>
                </a:extLst>
              </p:cNvPr>
              <p:cNvCxnSpPr/>
              <p:nvPr/>
            </p:nvCxnSpPr>
            <p:spPr>
              <a:xfrm>
                <a:off x="762000" y="5181600"/>
                <a:ext cx="3886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E22D565-2CF5-E625-B5DC-3FAB65651370}"/>
                  </a:ext>
                </a:extLst>
              </p:cNvPr>
              <p:cNvCxnSpPr/>
              <p:nvPr/>
            </p:nvCxnSpPr>
            <p:spPr>
              <a:xfrm>
                <a:off x="762000" y="5486400"/>
                <a:ext cx="7467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288" name="Rectangle 19">
                <a:extLst>
                  <a:ext uri="{FF2B5EF4-FFF2-40B4-BE49-F238E27FC236}">
                    <a16:creationId xmlns:a16="http://schemas.microsoft.com/office/drawing/2014/main" id="{A5DC8F0B-755A-3794-2F9B-82EAE38166FA}"/>
                  </a:ext>
                </a:extLst>
              </p:cNvPr>
              <p:cNvSpPr>
                <a:spLocks noChangeArrowheads="1"/>
              </p:cNvSpPr>
              <p:nvPr/>
            </p:nvSpPr>
            <p:spPr bwMode="auto">
              <a:xfrm>
                <a:off x="2286000" y="48006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490 years</a:t>
                </a:r>
              </a:p>
            </p:txBody>
          </p:sp>
          <p:sp>
            <p:nvSpPr>
              <p:cNvPr id="54289" name="Rectangle 22">
                <a:extLst>
                  <a:ext uri="{FF2B5EF4-FFF2-40B4-BE49-F238E27FC236}">
                    <a16:creationId xmlns:a16="http://schemas.microsoft.com/office/drawing/2014/main" id="{84571F15-FBF7-A04C-74F4-F696523DD832}"/>
                  </a:ext>
                </a:extLst>
              </p:cNvPr>
              <p:cNvSpPr>
                <a:spLocks noChangeArrowheads="1"/>
              </p:cNvSpPr>
              <p:nvPr/>
            </p:nvSpPr>
            <p:spPr bwMode="auto">
              <a:xfrm>
                <a:off x="4191000" y="5562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2300 years</a:t>
                </a:r>
              </a:p>
            </p:txBody>
          </p:sp>
          <p:sp>
            <p:nvSpPr>
              <p:cNvPr id="54290" name="Rectangle 23">
                <a:extLst>
                  <a:ext uri="{FF2B5EF4-FFF2-40B4-BE49-F238E27FC236}">
                    <a16:creationId xmlns:a16="http://schemas.microsoft.com/office/drawing/2014/main" id="{D300480A-37D7-30F7-B88E-AF9D121FA8D0}"/>
                  </a:ext>
                </a:extLst>
              </p:cNvPr>
              <p:cNvSpPr>
                <a:spLocks noChangeArrowheads="1"/>
              </p:cNvSpPr>
              <p:nvPr/>
            </p:nvSpPr>
            <p:spPr bwMode="auto">
              <a:xfrm>
                <a:off x="4946461" y="3683230"/>
                <a:ext cx="12747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31 -34 AD </a:t>
                </a:r>
              </a:p>
            </p:txBody>
          </p:sp>
          <p:cxnSp>
            <p:nvCxnSpPr>
              <p:cNvPr id="25" name="Straight Arrow Connector 24">
                <a:extLst>
                  <a:ext uri="{FF2B5EF4-FFF2-40B4-BE49-F238E27FC236}">
                    <a16:creationId xmlns:a16="http://schemas.microsoft.com/office/drawing/2014/main" id="{F3607AA0-5514-BD97-64E9-44F2EDC281D2}"/>
                  </a:ext>
                </a:extLst>
              </p:cNvPr>
              <p:cNvCxnSpPr>
                <a:cxnSpLocks noChangeShapeType="1"/>
                <a:endCxn id="16" idx="7"/>
              </p:cNvCxnSpPr>
              <p:nvPr/>
            </p:nvCxnSpPr>
            <p:spPr bwMode="auto">
              <a:xfrm flipH="1">
                <a:off x="4819650" y="4052888"/>
                <a:ext cx="127000" cy="63500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p:spPr>
          </p:cxnSp>
        </p:grpSp>
        <p:cxnSp>
          <p:nvCxnSpPr>
            <p:cNvPr id="26" name="Straight Arrow Connector 25">
              <a:extLst>
                <a:ext uri="{FF2B5EF4-FFF2-40B4-BE49-F238E27FC236}">
                  <a16:creationId xmlns:a16="http://schemas.microsoft.com/office/drawing/2014/main" id="{6B21B7D9-35CF-BF35-6307-F2D8891E257E}"/>
                </a:ext>
              </a:extLst>
            </p:cNvPr>
            <p:cNvCxnSpPr>
              <a:cxnSpLocks noChangeShapeType="1"/>
            </p:cNvCxnSpPr>
            <p:nvPr/>
          </p:nvCxnSpPr>
          <p:spPr bwMode="auto">
            <a:xfrm>
              <a:off x="7772400" y="4038600"/>
              <a:ext cx="265113" cy="465138"/>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p:spPr>
        </p:cxnSp>
        <p:sp>
          <p:nvSpPr>
            <p:cNvPr id="54279" name="Rectangle 27">
              <a:extLst>
                <a:ext uri="{FF2B5EF4-FFF2-40B4-BE49-F238E27FC236}">
                  <a16:creationId xmlns:a16="http://schemas.microsoft.com/office/drawing/2014/main" id="{54D139DB-A41E-DFE3-B3E2-C28134920F18}"/>
                </a:ext>
              </a:extLst>
            </p:cNvPr>
            <p:cNvSpPr>
              <a:spLocks noChangeArrowheads="1"/>
            </p:cNvSpPr>
            <p:nvPr/>
          </p:nvSpPr>
          <p:spPr bwMode="auto">
            <a:xfrm>
              <a:off x="7467600" y="3657600"/>
              <a:ext cx="1155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1844 AD </a:t>
              </a:r>
            </a:p>
          </p:txBody>
        </p:sp>
        <p:sp>
          <p:nvSpPr>
            <p:cNvPr id="54280" name="TextBox 1">
              <a:extLst>
                <a:ext uri="{FF2B5EF4-FFF2-40B4-BE49-F238E27FC236}">
                  <a16:creationId xmlns:a16="http://schemas.microsoft.com/office/drawing/2014/main" id="{7815AB57-A278-B005-D0A2-52342405A8A5}"/>
                </a:ext>
              </a:extLst>
            </p:cNvPr>
            <p:cNvSpPr txBox="1">
              <a:spLocks noChangeArrowheads="1"/>
            </p:cNvSpPr>
            <p:nvPr/>
          </p:nvSpPr>
          <p:spPr bwMode="auto">
            <a:xfrm>
              <a:off x="1219200" y="3581400"/>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457 BC</a:t>
              </a:r>
            </a:p>
          </p:txBody>
        </p:sp>
        <p:cxnSp>
          <p:nvCxnSpPr>
            <p:cNvPr id="4" name="Straight Arrow Connector 3">
              <a:extLst>
                <a:ext uri="{FF2B5EF4-FFF2-40B4-BE49-F238E27FC236}">
                  <a16:creationId xmlns:a16="http://schemas.microsoft.com/office/drawing/2014/main" id="{87376035-1CCD-2BC4-CA2C-E5249613260F}"/>
                </a:ext>
              </a:extLst>
            </p:cNvPr>
            <p:cNvCxnSpPr>
              <a:cxnSpLocks noChangeShapeType="1"/>
            </p:cNvCxnSpPr>
            <p:nvPr/>
          </p:nvCxnSpPr>
          <p:spPr bwMode="auto">
            <a:xfrm flipH="1">
              <a:off x="950913" y="3819525"/>
              <a:ext cx="192087" cy="600075"/>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p:spPr>
        </p:cxnSp>
      </p:grpSp>
      <p:sp>
        <p:nvSpPr>
          <p:cNvPr id="22" name="TextBox 21">
            <a:extLst>
              <a:ext uri="{FF2B5EF4-FFF2-40B4-BE49-F238E27FC236}">
                <a16:creationId xmlns:a16="http://schemas.microsoft.com/office/drawing/2014/main" id="{977B7D5E-7C65-F189-35C8-2FB7B0916F17}"/>
              </a:ext>
            </a:extLst>
          </p:cNvPr>
          <p:cNvSpPr txBox="1"/>
          <p:nvPr/>
        </p:nvSpPr>
        <p:spPr>
          <a:xfrm>
            <a:off x="762002" y="6019803"/>
            <a:ext cx="10439398" cy="646113"/>
          </a:xfrm>
          <a:prstGeom prst="rect">
            <a:avLst/>
          </a:prstGeom>
          <a:solidFill>
            <a:srgbClr val="E0CBA3"/>
          </a:solidFill>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altLang="en-US" sz="1800" dirty="0">
                <a:solidFill>
                  <a:srgbClr val="000000"/>
                </a:solidFill>
                <a:latin typeface="Tw Cen MT" charset="0"/>
              </a:rPr>
              <a:t>Why 2,300-year prophecy?  The Priest when to Heaven for two things </a:t>
            </a:r>
            <a:r>
              <a:rPr lang="mr-IN" altLang="en-US" sz="1800" dirty="0">
                <a:solidFill>
                  <a:srgbClr val="000000"/>
                </a:solidFill>
                <a:latin typeface="Mangal" charset="0"/>
              </a:rPr>
              <a:t>–</a:t>
            </a:r>
            <a:r>
              <a:rPr lang="en-US" altLang="en-US" sz="1800" dirty="0">
                <a:solidFill>
                  <a:srgbClr val="000000"/>
                </a:solidFill>
                <a:latin typeface="Tw Cen MT" charset="0"/>
              </a:rPr>
              <a:t> prepare a place for us, and to cleanse the Sanctuary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A85D18C8-5EC7-7381-C97B-DB688BEC0377}"/>
              </a:ext>
            </a:extLst>
          </p:cNvPr>
          <p:cNvSpPr>
            <a:spLocks noGrp="1"/>
          </p:cNvSpPr>
          <p:nvPr>
            <p:ph type="title"/>
          </p:nvPr>
        </p:nvSpPr>
        <p:spPr>
          <a:xfrm>
            <a:off x="2133600" y="228600"/>
            <a:ext cx="8153400" cy="990600"/>
          </a:xfrm>
        </p:spPr>
        <p:txBody>
          <a:bodyPr>
            <a:normAutofit fontScale="90000"/>
          </a:bodyPr>
          <a:lstStyle/>
          <a:p>
            <a:pPr algn="ctr"/>
            <a:r>
              <a:rPr lang="en-US" altLang="en-US" sz="4000" dirty="0">
                <a:ea typeface="ＭＳ Ｐゴシック" panose="020B0600070205080204" pitchFamily="34" charset="-128"/>
              </a:rPr>
              <a:t>Prophecy - part 3 </a:t>
            </a:r>
            <a:br>
              <a:rPr lang="en-US" altLang="en-US" sz="4000" dirty="0">
                <a:ea typeface="ＭＳ Ｐゴシック" panose="020B0600070205080204" pitchFamily="34" charset="-128"/>
              </a:rPr>
            </a:br>
            <a:r>
              <a:rPr lang="en-US" altLang="en-US" sz="4000" dirty="0">
                <a:ea typeface="ＭＳ Ｐゴシック" panose="020B0600070205080204" pitchFamily="34" charset="-128"/>
              </a:rPr>
              <a:t>(Jesus 2</a:t>
            </a:r>
            <a:r>
              <a:rPr lang="en-US" altLang="en-US" sz="4000" baseline="30000" dirty="0">
                <a:ea typeface="ＭＳ Ｐゴシック" panose="020B0600070205080204" pitchFamily="34" charset="-128"/>
              </a:rPr>
              <a:t>nd</a:t>
            </a:r>
            <a:r>
              <a:rPr lang="en-US" altLang="en-US" sz="4000" dirty="0">
                <a:ea typeface="ＭＳ Ｐゴシック" panose="020B0600070205080204" pitchFamily="34" charset="-128"/>
              </a:rPr>
              <a:t> Coming &amp; the Goat)</a:t>
            </a:r>
          </a:p>
        </p:txBody>
      </p:sp>
      <p:grpSp>
        <p:nvGrpSpPr>
          <p:cNvPr id="56322" name="Group 44">
            <a:extLst>
              <a:ext uri="{FF2B5EF4-FFF2-40B4-BE49-F238E27FC236}">
                <a16:creationId xmlns:a16="http://schemas.microsoft.com/office/drawing/2014/main" id="{4D5C951C-D619-F301-0EF3-5CC800C063C9}"/>
              </a:ext>
            </a:extLst>
          </p:cNvPr>
          <p:cNvGrpSpPr>
            <a:grpSpLocks/>
          </p:cNvGrpSpPr>
          <p:nvPr/>
        </p:nvGrpSpPr>
        <p:grpSpPr bwMode="auto">
          <a:xfrm>
            <a:off x="457200" y="1584705"/>
            <a:ext cx="10896601" cy="4135931"/>
            <a:chOff x="762003" y="1752600"/>
            <a:chExt cx="7435513" cy="4136341"/>
          </a:xfrm>
        </p:grpSpPr>
        <p:sp>
          <p:nvSpPr>
            <p:cNvPr id="5" name="Freeform 4">
              <a:extLst>
                <a:ext uri="{FF2B5EF4-FFF2-40B4-BE49-F238E27FC236}">
                  <a16:creationId xmlns:a16="http://schemas.microsoft.com/office/drawing/2014/main" id="{830D1BA2-CF36-451E-70D9-3CE92D6760F1}"/>
                </a:ext>
              </a:extLst>
            </p:cNvPr>
            <p:cNvSpPr/>
            <p:nvPr/>
          </p:nvSpPr>
          <p:spPr>
            <a:xfrm>
              <a:off x="990593" y="3178316"/>
              <a:ext cx="4162236" cy="1444768"/>
            </a:xfrm>
            <a:custGeom>
              <a:avLst/>
              <a:gdLst>
                <a:gd name="connsiteX0" fmla="*/ 77373 w 5406683"/>
                <a:gd name="connsiteY0" fmla="*/ 1057421 h 1184031"/>
                <a:gd name="connsiteX1" fmla="*/ 3073791 w 5406683"/>
                <a:gd name="connsiteY1" fmla="*/ 1057421 h 1184031"/>
                <a:gd name="connsiteX2" fmla="*/ 3073791 w 5406683"/>
                <a:gd name="connsiteY2" fmla="*/ 1057421 h 1184031"/>
                <a:gd name="connsiteX3" fmla="*/ 5169877 w 5406683"/>
                <a:gd name="connsiteY3" fmla="*/ 1113692 h 1184031"/>
                <a:gd name="connsiteX4" fmla="*/ 1652954 w 5406683"/>
                <a:gd name="connsiteY4" fmla="*/ 635390 h 1184031"/>
                <a:gd name="connsiteX5" fmla="*/ 7034 w 5406683"/>
                <a:gd name="connsiteY5" fmla="*/ 1043353 h 1184031"/>
                <a:gd name="connsiteX6" fmla="*/ 1695157 w 5406683"/>
                <a:gd name="connsiteY6" fmla="*/ 2344 h 1184031"/>
                <a:gd name="connsiteX7" fmla="*/ 2722099 w 5406683"/>
                <a:gd name="connsiteY7" fmla="*/ 1029286 h 118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683" h="1184031">
                  <a:moveTo>
                    <a:pt x="77373" y="1057421"/>
                  </a:moveTo>
                  <a:lnTo>
                    <a:pt x="3073791" y="1057421"/>
                  </a:lnTo>
                  <a:lnTo>
                    <a:pt x="3073791" y="1057421"/>
                  </a:lnTo>
                  <a:cubicBezTo>
                    <a:pt x="3423139" y="1066799"/>
                    <a:pt x="5406683" y="1184031"/>
                    <a:pt x="5169877" y="1113692"/>
                  </a:cubicBezTo>
                  <a:cubicBezTo>
                    <a:pt x="4933071" y="1043353"/>
                    <a:pt x="2513428" y="647113"/>
                    <a:pt x="1652954" y="635390"/>
                  </a:cubicBezTo>
                  <a:cubicBezTo>
                    <a:pt x="792480" y="623667"/>
                    <a:pt x="0" y="1148861"/>
                    <a:pt x="7034" y="1043353"/>
                  </a:cubicBezTo>
                  <a:cubicBezTo>
                    <a:pt x="14068" y="937845"/>
                    <a:pt x="1242646" y="4688"/>
                    <a:pt x="1695157" y="2344"/>
                  </a:cubicBezTo>
                  <a:cubicBezTo>
                    <a:pt x="2147668" y="0"/>
                    <a:pt x="2434883" y="514643"/>
                    <a:pt x="2722099" y="1029286"/>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6" name="Straight Connector 5">
              <a:extLst>
                <a:ext uri="{FF2B5EF4-FFF2-40B4-BE49-F238E27FC236}">
                  <a16:creationId xmlns:a16="http://schemas.microsoft.com/office/drawing/2014/main" id="{7C15C944-2861-2C38-F149-C022FD17E6F4}"/>
                </a:ext>
              </a:extLst>
            </p:cNvPr>
            <p:cNvCxnSpPr/>
            <p:nvPr/>
          </p:nvCxnSpPr>
          <p:spPr>
            <a:xfrm rot="5400000">
              <a:off x="449212" y="5316891"/>
              <a:ext cx="9303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0418E5-C139-12D1-B607-F6CAE5F9E9B9}"/>
                </a:ext>
              </a:extLst>
            </p:cNvPr>
            <p:cNvCxnSpPr/>
            <p:nvPr/>
          </p:nvCxnSpPr>
          <p:spPr>
            <a:xfrm>
              <a:off x="3087586" y="4573868"/>
              <a:ext cx="0" cy="650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AD9CD1E-DB1E-14CF-BF67-FAC19A7E7DB5}"/>
                </a:ext>
              </a:extLst>
            </p:cNvPr>
            <p:cNvCxnSpPr/>
            <p:nvPr/>
          </p:nvCxnSpPr>
          <p:spPr>
            <a:xfrm rot="5400000">
              <a:off x="4463818" y="5369284"/>
              <a:ext cx="9303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FC0C16F-AEBE-23CF-7BAD-8E4B97E563D2}"/>
                </a:ext>
              </a:extLst>
            </p:cNvPr>
            <p:cNvCxnSpPr/>
            <p:nvPr/>
          </p:nvCxnSpPr>
          <p:spPr>
            <a:xfrm>
              <a:off x="914396" y="5037463"/>
              <a:ext cx="21350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BA1E95C-BD27-60D1-88E7-DB98A1AEEB83}"/>
                </a:ext>
              </a:extLst>
            </p:cNvPr>
            <p:cNvCxnSpPr>
              <a:cxnSpLocks/>
            </p:cNvCxnSpPr>
            <p:nvPr/>
          </p:nvCxnSpPr>
          <p:spPr>
            <a:xfrm>
              <a:off x="914396" y="5410562"/>
              <a:ext cx="40146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330" name="Rectangle 9">
              <a:extLst>
                <a:ext uri="{FF2B5EF4-FFF2-40B4-BE49-F238E27FC236}">
                  <a16:creationId xmlns:a16="http://schemas.microsoft.com/office/drawing/2014/main" id="{D32E1B27-4F10-8639-E3CE-864C1A8D0FC9}"/>
                </a:ext>
              </a:extLst>
            </p:cNvPr>
            <p:cNvSpPr>
              <a:spLocks noChangeArrowheads="1"/>
            </p:cNvSpPr>
            <p:nvPr/>
          </p:nvSpPr>
          <p:spPr bwMode="auto">
            <a:xfrm>
              <a:off x="1565176" y="4573098"/>
              <a:ext cx="1219200" cy="36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490 years</a:t>
              </a:r>
            </a:p>
          </p:txBody>
        </p:sp>
        <p:sp>
          <p:nvSpPr>
            <p:cNvPr id="56331" name="Rectangle 10">
              <a:extLst>
                <a:ext uri="{FF2B5EF4-FFF2-40B4-BE49-F238E27FC236}">
                  <a16:creationId xmlns:a16="http://schemas.microsoft.com/office/drawing/2014/main" id="{B1B6201F-5548-A792-1D2A-A2B72603162B}"/>
                </a:ext>
              </a:extLst>
            </p:cNvPr>
            <p:cNvSpPr>
              <a:spLocks noChangeArrowheads="1"/>
            </p:cNvSpPr>
            <p:nvPr/>
          </p:nvSpPr>
          <p:spPr bwMode="auto">
            <a:xfrm>
              <a:off x="2477876" y="5503089"/>
              <a:ext cx="1447800" cy="36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2300 years</a:t>
              </a:r>
            </a:p>
          </p:txBody>
        </p:sp>
        <p:sp>
          <p:nvSpPr>
            <p:cNvPr id="56332" name="Rectangle 12">
              <a:extLst>
                <a:ext uri="{FF2B5EF4-FFF2-40B4-BE49-F238E27FC236}">
                  <a16:creationId xmlns:a16="http://schemas.microsoft.com/office/drawing/2014/main" id="{D7356123-6280-DC3E-C167-85AEB74522CD}"/>
                </a:ext>
              </a:extLst>
            </p:cNvPr>
            <p:cNvSpPr>
              <a:spLocks noChangeArrowheads="1"/>
            </p:cNvSpPr>
            <p:nvPr/>
          </p:nvSpPr>
          <p:spPr bwMode="auto">
            <a:xfrm>
              <a:off x="762003" y="1752600"/>
              <a:ext cx="5979237" cy="70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algn="ctr" eaLnBrk="1" hangingPunct="1">
                <a:spcBef>
                  <a:spcPct val="0"/>
                </a:spcBef>
                <a:buClrTx/>
                <a:buSzTx/>
                <a:buFontTx/>
                <a:buNone/>
              </a:pPr>
              <a:r>
                <a:rPr lang="en-US" altLang="en-US" sz="2000" dirty="0"/>
                <a:t>The two goats – Christ and Satan the great  controversy</a:t>
              </a:r>
            </a:p>
            <a:p>
              <a:pPr algn="ctr" eaLnBrk="1" hangingPunct="1">
                <a:spcBef>
                  <a:spcPct val="0"/>
                </a:spcBef>
                <a:buClrTx/>
                <a:buSzTx/>
                <a:buFontTx/>
                <a:buNone/>
              </a:pPr>
              <a:r>
                <a:rPr lang="en-US" altLang="en-US" sz="2000" dirty="0"/>
                <a:t>The sins are given back to Satan – 1000 years begins</a:t>
              </a:r>
            </a:p>
          </p:txBody>
        </p:sp>
        <p:pic>
          <p:nvPicPr>
            <p:cNvPr id="56333" name="Picture 2">
              <a:extLst>
                <a:ext uri="{FF2B5EF4-FFF2-40B4-BE49-F238E27FC236}">
                  <a16:creationId xmlns:a16="http://schemas.microsoft.com/office/drawing/2014/main" id="{4AB556CA-37EE-9DF7-5EE9-754C55491AE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93428" y="1918105"/>
              <a:ext cx="689811" cy="96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4" name="Picture 2">
              <a:extLst>
                <a:ext uri="{FF2B5EF4-FFF2-40B4-BE49-F238E27FC236}">
                  <a16:creationId xmlns:a16="http://schemas.microsoft.com/office/drawing/2014/main" id="{998E3906-FCFA-AB1C-19AF-73466D2B525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07705" y="2895600"/>
              <a:ext cx="689811" cy="96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5" name="Rectangle 15">
              <a:extLst>
                <a:ext uri="{FF2B5EF4-FFF2-40B4-BE49-F238E27FC236}">
                  <a16:creationId xmlns:a16="http://schemas.microsoft.com/office/drawing/2014/main" id="{D9E885F9-8801-AA46-BFA9-9D049ABC6A14}"/>
                </a:ext>
              </a:extLst>
            </p:cNvPr>
            <p:cNvSpPr>
              <a:spLocks noChangeArrowheads="1"/>
            </p:cNvSpPr>
            <p:nvPr/>
          </p:nvSpPr>
          <p:spPr bwMode="auto">
            <a:xfrm>
              <a:off x="5543081" y="2952735"/>
              <a:ext cx="783128" cy="36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eaLnBrk="1" hangingPunct="1">
                <a:spcBef>
                  <a:spcPct val="0"/>
                </a:spcBef>
                <a:buClrTx/>
                <a:buSzTx/>
                <a:buFontTx/>
                <a:buNone/>
              </a:pPr>
              <a:r>
                <a:rPr lang="en-US" altLang="en-US" sz="1800"/>
                <a:t>Yearly</a:t>
              </a:r>
            </a:p>
          </p:txBody>
        </p:sp>
        <p:cxnSp>
          <p:nvCxnSpPr>
            <p:cNvPr id="17" name="Straight Arrow Connector 16">
              <a:extLst>
                <a:ext uri="{FF2B5EF4-FFF2-40B4-BE49-F238E27FC236}">
                  <a16:creationId xmlns:a16="http://schemas.microsoft.com/office/drawing/2014/main" id="{BB8427CB-D0E5-EFE8-D1CE-212EA733887C}"/>
                </a:ext>
              </a:extLst>
            </p:cNvPr>
            <p:cNvCxnSpPr>
              <a:cxnSpLocks noChangeShapeType="1"/>
            </p:cNvCxnSpPr>
            <p:nvPr/>
          </p:nvCxnSpPr>
          <p:spPr bwMode="auto">
            <a:xfrm flipV="1">
              <a:off x="6327526" y="2690906"/>
              <a:ext cx="909597" cy="266726"/>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p:spPr>
        </p:cxnSp>
        <p:cxnSp>
          <p:nvCxnSpPr>
            <p:cNvPr id="18" name="Straight Arrow Connector 17">
              <a:extLst>
                <a:ext uri="{FF2B5EF4-FFF2-40B4-BE49-F238E27FC236}">
                  <a16:creationId xmlns:a16="http://schemas.microsoft.com/office/drawing/2014/main" id="{AB92BA49-3C3F-50F4-6880-AEA25F4855AB}"/>
                </a:ext>
              </a:extLst>
            </p:cNvPr>
            <p:cNvCxnSpPr>
              <a:cxnSpLocks noChangeShapeType="1"/>
              <a:stCxn id="56335" idx="3"/>
            </p:cNvCxnSpPr>
            <p:nvPr/>
          </p:nvCxnSpPr>
          <p:spPr bwMode="auto">
            <a:xfrm>
              <a:off x="6326209" y="3137419"/>
              <a:ext cx="1064894" cy="215539"/>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p:spPr>
        </p:cxnSp>
        <p:cxnSp>
          <p:nvCxnSpPr>
            <p:cNvPr id="19" name="Straight Connector 18">
              <a:extLst>
                <a:ext uri="{FF2B5EF4-FFF2-40B4-BE49-F238E27FC236}">
                  <a16:creationId xmlns:a16="http://schemas.microsoft.com/office/drawing/2014/main" id="{9801F7F7-87DF-DF3E-78B0-06B11F60DE26}"/>
                </a:ext>
              </a:extLst>
            </p:cNvPr>
            <p:cNvCxnSpPr>
              <a:cxnSpLocks noChangeShapeType="1"/>
            </p:cNvCxnSpPr>
            <p:nvPr/>
          </p:nvCxnSpPr>
          <p:spPr bwMode="auto">
            <a:xfrm flipV="1">
              <a:off x="5152829" y="4572279"/>
              <a:ext cx="2238274" cy="3175"/>
            </a:xfrm>
            <a:prstGeom prst="line">
              <a:avLst/>
            </a:prstGeom>
            <a:noFill/>
            <a:ln w="19050">
              <a:solidFill>
                <a:schemeClr val="accent1"/>
              </a:solidFill>
              <a:round/>
              <a:headEnd/>
              <a:tailEnd/>
            </a:ln>
            <a:effectLst>
              <a:outerShdw blurRad="38100" dist="30000" dir="5400000" rotWithShape="0">
                <a:srgbClr val="808080">
                  <a:alpha val="45000"/>
                </a:srgbClr>
              </a:outerShdw>
            </a:effectLst>
          </p:spPr>
        </p:cxnSp>
        <p:cxnSp>
          <p:nvCxnSpPr>
            <p:cNvPr id="20" name="Straight Connector 19">
              <a:extLst>
                <a:ext uri="{FF2B5EF4-FFF2-40B4-BE49-F238E27FC236}">
                  <a16:creationId xmlns:a16="http://schemas.microsoft.com/office/drawing/2014/main" id="{101B4DC1-F334-7025-037B-9B44FF7A224A}"/>
                </a:ext>
              </a:extLst>
            </p:cNvPr>
            <p:cNvCxnSpPr/>
            <p:nvPr/>
          </p:nvCxnSpPr>
          <p:spPr>
            <a:xfrm rot="5400000">
              <a:off x="5615497" y="5385954"/>
              <a:ext cx="9287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E7E6AD0-BEF2-900A-78A3-D0F39E322858}"/>
                </a:ext>
              </a:extLst>
            </p:cNvPr>
            <p:cNvCxnSpPr/>
            <p:nvPr/>
          </p:nvCxnSpPr>
          <p:spPr>
            <a:xfrm rot="5400000">
              <a:off x="6895758" y="5410563"/>
              <a:ext cx="9303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2BE9ED3-AD24-42F3-6ED8-AA53807C3CB2}"/>
                </a:ext>
              </a:extLst>
            </p:cNvPr>
            <p:cNvCxnSpPr>
              <a:cxnSpLocks noChangeShapeType="1"/>
            </p:cNvCxnSpPr>
            <p:nvPr/>
          </p:nvCxnSpPr>
          <p:spPr bwMode="auto">
            <a:xfrm>
              <a:off x="6159258" y="5410562"/>
              <a:ext cx="1157236" cy="0"/>
            </a:xfrm>
            <a:prstGeom prst="straightConnector1">
              <a:avLst/>
            </a:prstGeom>
            <a:noFill/>
            <a:ln w="19050">
              <a:solidFill>
                <a:schemeClr val="accent1"/>
              </a:solidFill>
              <a:round/>
              <a:headEnd type="arrow" w="med" len="med"/>
              <a:tailEnd type="arrow" w="med" len="med"/>
            </a:ln>
            <a:effectLst>
              <a:outerShdw blurRad="38100" dist="30000" dir="5400000" rotWithShape="0">
                <a:srgbClr val="808080">
                  <a:alpha val="45000"/>
                </a:srgbClr>
              </a:outerShdw>
            </a:effectLst>
          </p:spPr>
        </p:cxnSp>
        <p:sp>
          <p:nvSpPr>
            <p:cNvPr id="56342" name="Rectangle 10">
              <a:extLst>
                <a:ext uri="{FF2B5EF4-FFF2-40B4-BE49-F238E27FC236}">
                  <a16:creationId xmlns:a16="http://schemas.microsoft.com/office/drawing/2014/main" id="{673013D6-0920-79D4-D4F9-A0B2F7CBF640}"/>
                </a:ext>
              </a:extLst>
            </p:cNvPr>
            <p:cNvSpPr>
              <a:spLocks noChangeArrowheads="1"/>
            </p:cNvSpPr>
            <p:nvPr/>
          </p:nvSpPr>
          <p:spPr bwMode="auto">
            <a:xfrm>
              <a:off x="6143018" y="5519572"/>
              <a:ext cx="1447800" cy="36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1000 years</a:t>
              </a:r>
            </a:p>
          </p:txBody>
        </p:sp>
        <p:sp>
          <p:nvSpPr>
            <p:cNvPr id="56343" name="Rectangle 10">
              <a:extLst>
                <a:ext uri="{FF2B5EF4-FFF2-40B4-BE49-F238E27FC236}">
                  <a16:creationId xmlns:a16="http://schemas.microsoft.com/office/drawing/2014/main" id="{3AFB8613-E46A-E568-BFDA-847245AE9E4F}"/>
                </a:ext>
              </a:extLst>
            </p:cNvPr>
            <p:cNvSpPr>
              <a:spLocks noChangeArrowheads="1"/>
            </p:cNvSpPr>
            <p:nvPr/>
          </p:nvSpPr>
          <p:spPr bwMode="auto">
            <a:xfrm>
              <a:off x="4144099" y="3512493"/>
              <a:ext cx="1168236" cy="36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1844  AD</a:t>
              </a:r>
            </a:p>
          </p:txBody>
        </p:sp>
        <p:cxnSp>
          <p:nvCxnSpPr>
            <p:cNvPr id="25" name="Straight Arrow Connector 24">
              <a:extLst>
                <a:ext uri="{FF2B5EF4-FFF2-40B4-BE49-F238E27FC236}">
                  <a16:creationId xmlns:a16="http://schemas.microsoft.com/office/drawing/2014/main" id="{83FDF6A6-B082-E566-D33C-BAA66A373F40}"/>
                </a:ext>
              </a:extLst>
            </p:cNvPr>
            <p:cNvCxnSpPr>
              <a:cxnSpLocks noChangeShapeType="1"/>
            </p:cNvCxnSpPr>
            <p:nvPr/>
          </p:nvCxnSpPr>
          <p:spPr bwMode="auto">
            <a:xfrm>
              <a:off x="4736923" y="4116622"/>
              <a:ext cx="192079" cy="457245"/>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p:spPr>
        </p:cxnSp>
        <p:sp>
          <p:nvSpPr>
            <p:cNvPr id="56345" name="Rectangle 10">
              <a:extLst>
                <a:ext uri="{FF2B5EF4-FFF2-40B4-BE49-F238E27FC236}">
                  <a16:creationId xmlns:a16="http://schemas.microsoft.com/office/drawing/2014/main" id="{096757EB-2711-8EBD-8BFA-1CCE6649F455}"/>
                </a:ext>
              </a:extLst>
            </p:cNvPr>
            <p:cNvSpPr>
              <a:spLocks noChangeArrowheads="1"/>
            </p:cNvSpPr>
            <p:nvPr/>
          </p:nvSpPr>
          <p:spPr bwMode="auto">
            <a:xfrm>
              <a:off x="3046201" y="3124200"/>
              <a:ext cx="992253" cy="6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algn="ctr" eaLnBrk="1" hangingPunct="1">
                <a:spcBef>
                  <a:spcPct val="0"/>
                </a:spcBef>
                <a:buClrTx/>
                <a:buSzTx/>
                <a:buFontTx/>
                <a:buNone/>
              </a:pPr>
              <a:r>
                <a:rPr lang="en-US" altLang="en-US" sz="1800">
                  <a:latin typeface="Arial" panose="020B0604020202020204" pitchFamily="34" charset="0"/>
                </a:rPr>
                <a:t>31 - 34 AD</a:t>
              </a:r>
            </a:p>
          </p:txBody>
        </p:sp>
        <p:cxnSp>
          <p:nvCxnSpPr>
            <p:cNvPr id="27" name="Straight Arrow Connector 26">
              <a:extLst>
                <a:ext uri="{FF2B5EF4-FFF2-40B4-BE49-F238E27FC236}">
                  <a16:creationId xmlns:a16="http://schemas.microsoft.com/office/drawing/2014/main" id="{D04F44E2-9749-4710-4915-F99DABB196E5}"/>
                </a:ext>
              </a:extLst>
            </p:cNvPr>
            <p:cNvCxnSpPr>
              <a:cxnSpLocks noChangeShapeType="1"/>
              <a:stCxn id="56345" idx="2"/>
            </p:cNvCxnSpPr>
            <p:nvPr/>
          </p:nvCxnSpPr>
          <p:spPr bwMode="auto">
            <a:xfrm flipH="1">
              <a:off x="3087586" y="3770513"/>
              <a:ext cx="454004" cy="60966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p:spPr>
        </p:cxnSp>
        <p:cxnSp>
          <p:nvCxnSpPr>
            <p:cNvPr id="31" name="Straight Arrow Connector 30">
              <a:extLst>
                <a:ext uri="{FF2B5EF4-FFF2-40B4-BE49-F238E27FC236}">
                  <a16:creationId xmlns:a16="http://schemas.microsoft.com/office/drawing/2014/main" id="{5473E90E-820F-E9AB-A7AE-6A3D370662F8}"/>
                </a:ext>
              </a:extLst>
            </p:cNvPr>
            <p:cNvCxnSpPr>
              <a:cxnSpLocks noChangeShapeType="1"/>
            </p:cNvCxnSpPr>
            <p:nvPr/>
          </p:nvCxnSpPr>
          <p:spPr bwMode="auto">
            <a:xfrm flipH="1">
              <a:off x="6171958" y="4191242"/>
              <a:ext cx="380983" cy="30483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p:spPr>
        </p:cxnSp>
        <p:sp>
          <p:nvSpPr>
            <p:cNvPr id="56348" name="Rectangle 10">
              <a:extLst>
                <a:ext uri="{FF2B5EF4-FFF2-40B4-BE49-F238E27FC236}">
                  <a16:creationId xmlns:a16="http://schemas.microsoft.com/office/drawing/2014/main" id="{A51311C1-3F87-0CE4-9C11-13395B524060}"/>
                </a:ext>
              </a:extLst>
            </p:cNvPr>
            <p:cNvSpPr>
              <a:spLocks noChangeArrowheads="1"/>
            </p:cNvSpPr>
            <p:nvPr/>
          </p:nvSpPr>
          <p:spPr bwMode="auto">
            <a:xfrm>
              <a:off x="5842164" y="3505200"/>
              <a:ext cx="11682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algn="ctr" eaLnBrk="1" hangingPunct="1">
                <a:spcBef>
                  <a:spcPct val="0"/>
                </a:spcBef>
                <a:buClrTx/>
                <a:buSzTx/>
                <a:buFontTx/>
                <a:buNone/>
              </a:pPr>
              <a:r>
                <a:rPr lang="en-US" altLang="en-US" sz="1800">
                  <a:latin typeface="Arial" panose="020B0604020202020204" pitchFamily="34" charset="0"/>
                </a:rPr>
                <a:t>2</a:t>
              </a:r>
              <a:r>
                <a:rPr lang="en-US" altLang="en-US" sz="1800" baseline="30000">
                  <a:latin typeface="Arial" panose="020B0604020202020204" pitchFamily="34" charset="0"/>
                </a:rPr>
                <a:t>nd</a:t>
              </a:r>
              <a:r>
                <a:rPr lang="en-US" altLang="en-US" sz="1800">
                  <a:latin typeface="Arial" panose="020B0604020202020204" pitchFamily="34" charset="0"/>
                </a:rPr>
                <a:t> Coming</a:t>
              </a:r>
            </a:p>
          </p:txBody>
        </p:sp>
        <p:sp>
          <p:nvSpPr>
            <p:cNvPr id="56349" name="Rectangle 10">
              <a:extLst>
                <a:ext uri="{FF2B5EF4-FFF2-40B4-BE49-F238E27FC236}">
                  <a16:creationId xmlns:a16="http://schemas.microsoft.com/office/drawing/2014/main" id="{A7ED9CB5-E3EB-C529-1F02-D9B5C9BF261E}"/>
                </a:ext>
              </a:extLst>
            </p:cNvPr>
            <p:cNvSpPr>
              <a:spLocks noChangeArrowheads="1"/>
            </p:cNvSpPr>
            <p:nvPr/>
          </p:nvSpPr>
          <p:spPr bwMode="auto">
            <a:xfrm>
              <a:off x="838200" y="2743200"/>
              <a:ext cx="1168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457 BC</a:t>
              </a:r>
            </a:p>
          </p:txBody>
        </p:sp>
        <p:cxnSp>
          <p:nvCxnSpPr>
            <p:cNvPr id="41" name="Straight Arrow Connector 40">
              <a:extLst>
                <a:ext uri="{FF2B5EF4-FFF2-40B4-BE49-F238E27FC236}">
                  <a16:creationId xmlns:a16="http://schemas.microsoft.com/office/drawing/2014/main" id="{079FF4D6-2CCE-2066-6989-21AC553E5541}"/>
                </a:ext>
              </a:extLst>
            </p:cNvPr>
            <p:cNvCxnSpPr>
              <a:cxnSpLocks noChangeShapeType="1"/>
            </p:cNvCxnSpPr>
            <p:nvPr/>
          </p:nvCxnSpPr>
          <p:spPr bwMode="auto">
            <a:xfrm flipH="1">
              <a:off x="1066789" y="3200543"/>
              <a:ext cx="228590" cy="838283"/>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p:spPr>
        </p:cxnSp>
      </p:grpSp>
      <p:sp>
        <p:nvSpPr>
          <p:cNvPr id="32" name="TextBox 31">
            <a:extLst>
              <a:ext uri="{FF2B5EF4-FFF2-40B4-BE49-F238E27FC236}">
                <a16:creationId xmlns:a16="http://schemas.microsoft.com/office/drawing/2014/main" id="{7961005A-30BE-CF56-9C5E-1B119C85675D}"/>
              </a:ext>
            </a:extLst>
          </p:cNvPr>
          <p:cNvSpPr txBox="1"/>
          <p:nvPr/>
        </p:nvSpPr>
        <p:spPr>
          <a:xfrm>
            <a:off x="609599" y="6019803"/>
            <a:ext cx="10896601" cy="646113"/>
          </a:xfrm>
          <a:prstGeom prst="rect">
            <a:avLst/>
          </a:prstGeom>
          <a:solidFill>
            <a:srgbClr val="E0CBA3"/>
          </a:solidFill>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altLang="en-US" sz="1800" dirty="0">
                <a:solidFill>
                  <a:srgbClr val="000000"/>
                </a:solidFill>
                <a:latin typeface="Tw Cen MT" charset="0"/>
              </a:rPr>
              <a:t>After the Sanctuary is cleansed and the gospel is shared to all the earth,</a:t>
            </a:r>
          </a:p>
          <a:p>
            <a:pPr algn="ctr" eaLnBrk="1" hangingPunct="1">
              <a:defRPr/>
            </a:pPr>
            <a:r>
              <a:rPr lang="en-US" altLang="en-US" sz="1800" dirty="0">
                <a:solidFill>
                  <a:srgbClr val="000000"/>
                </a:solidFill>
                <a:latin typeface="Tw Cen MT" charset="0"/>
              </a:rPr>
              <a:t>The King comes to Earth </a:t>
            </a:r>
            <a:r>
              <a:rPr lang="mr-IN" altLang="en-US" sz="1800" dirty="0">
                <a:solidFill>
                  <a:srgbClr val="000000"/>
                </a:solidFill>
                <a:latin typeface="Mangal" charset="0"/>
              </a:rPr>
              <a:t>–</a:t>
            </a:r>
            <a:r>
              <a:rPr lang="en-US" altLang="en-US" sz="1800" dirty="0">
                <a:solidFill>
                  <a:srgbClr val="000000"/>
                </a:solidFill>
                <a:latin typeface="Tw Cen MT" charset="0"/>
              </a:rPr>
              <a:t> Satan remains in the wilderness for 1,000 years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387" name="Rectangle 5838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371" name="Picture 1">
            <a:extLst>
              <a:ext uri="{FF2B5EF4-FFF2-40B4-BE49-F238E27FC236}">
                <a16:creationId xmlns:a16="http://schemas.microsoft.com/office/drawing/2014/main" id="{06798C8F-1F58-DE8F-2348-272D69EA76FF}"/>
              </a:ext>
            </a:extLst>
          </p:cNvPr>
          <p:cNvPicPr>
            <a:picLocks noChangeAspect="1" noChangeArrowheads="1"/>
          </p:cNvPicPr>
          <p:nvPr/>
        </p:nvPicPr>
        <p:blipFill>
          <a:blip r:embed="rId3">
            <a:extLst>
              <a:ext uri="{28A0092B-C50C-407E-A947-70E740481C1C}">
                <a14:useLocalDpi xmlns:a14="http://schemas.microsoft.com/office/drawing/2010/main"/>
              </a:ext>
            </a:extLst>
          </a:blip>
          <a:srcRect r="19280" b="1"/>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8" name="Rectangle 5838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369" name="Title 1">
            <a:extLst>
              <a:ext uri="{FF2B5EF4-FFF2-40B4-BE49-F238E27FC236}">
                <a16:creationId xmlns:a16="http://schemas.microsoft.com/office/drawing/2014/main" id="{5683182A-959C-4D45-066B-12FF7C7F00C3}"/>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altLang="en-US" sz="4000"/>
              <a:t>The Promise</a:t>
            </a:r>
          </a:p>
        </p:txBody>
      </p:sp>
      <p:sp>
        <p:nvSpPr>
          <p:cNvPr id="4" name="Rectangle 3">
            <a:extLst>
              <a:ext uri="{FF2B5EF4-FFF2-40B4-BE49-F238E27FC236}">
                <a16:creationId xmlns:a16="http://schemas.microsoft.com/office/drawing/2014/main" id="{36E64CDC-1129-5CD3-EC70-41DE923AB3E9}"/>
              </a:ext>
            </a:extLst>
          </p:cNvPr>
          <p:cNvSpPr/>
          <p:nvPr/>
        </p:nvSpPr>
        <p:spPr>
          <a:xfrm>
            <a:off x="838200" y="2434201"/>
            <a:ext cx="3822189" cy="3742762"/>
          </a:xfrm>
          <a:prstGeom prst="rect">
            <a:avLst/>
          </a:prstGeom>
        </p:spPr>
        <p:txBody>
          <a:bodyPr vert="horz" lIns="91440" tIns="45720" rIns="91440" bIns="45720" rtlCol="0">
            <a:normAutofit/>
          </a:bodyPr>
          <a:lstStyle/>
          <a:p>
            <a:pPr defTabSz="914400">
              <a:lnSpc>
                <a:spcPct val="90000"/>
              </a:lnSpc>
              <a:spcAft>
                <a:spcPts val="600"/>
              </a:spcAft>
              <a:defRPr/>
            </a:pPr>
            <a:r>
              <a:rPr lang="en-US" sz="2800" b="1" dirty="0"/>
              <a:t>Hebrews 9:28 </a:t>
            </a:r>
          </a:p>
          <a:p>
            <a:pPr defTabSz="914400">
              <a:lnSpc>
                <a:spcPct val="90000"/>
              </a:lnSpc>
              <a:spcAft>
                <a:spcPts val="600"/>
              </a:spcAft>
              <a:defRPr/>
            </a:pPr>
            <a:r>
              <a:rPr lang="en-US" sz="2800" dirty="0"/>
              <a:t>So Christ was sacrificed once to take away the sins of many; and </a:t>
            </a:r>
            <a:r>
              <a:rPr lang="en-US" sz="2800" i="1" dirty="0"/>
              <a:t>he will appear a second time</a:t>
            </a:r>
            <a:r>
              <a:rPr lang="en-US" sz="2800" dirty="0"/>
              <a:t>, </a:t>
            </a:r>
            <a:r>
              <a:rPr lang="en-US" sz="2800" i="1" dirty="0"/>
              <a:t>not to bear sin, but to bring salvation to those who are waiting for him</a:t>
            </a:r>
            <a:r>
              <a:rPr lang="en-US" sz="2800"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428" name="Rectangle 604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419" name="Picture 1">
            <a:extLst>
              <a:ext uri="{FF2B5EF4-FFF2-40B4-BE49-F238E27FC236}">
                <a16:creationId xmlns:a16="http://schemas.microsoft.com/office/drawing/2014/main" id="{2C8960C8-2B8F-10A5-8F41-1A60B471BA62}"/>
              </a:ext>
            </a:extLst>
          </p:cNvPr>
          <p:cNvPicPr>
            <a:picLocks noChangeAspect="1" noChangeArrowheads="1"/>
          </p:cNvPicPr>
          <p:nvPr/>
        </p:nvPicPr>
        <p:blipFill>
          <a:blip r:embed="rId2">
            <a:extLst>
              <a:ext uri="{28A0092B-C50C-407E-A947-70E740481C1C}">
                <a14:useLocalDpi xmlns:a14="http://schemas.microsoft.com/office/drawing/2010/main"/>
              </a:ext>
            </a:extLst>
          </a:blip>
          <a:srcRect t="1995" b="3441"/>
          <a:stretch>
            <a:fillRect/>
          </a:stretch>
        </p:blipFill>
        <p:spPr bwMode="auto">
          <a:xfrm>
            <a:off x="2555441" y="10"/>
            <a:ext cx="966964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9" name="Rectangle 604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417" name="Title 1">
            <a:extLst>
              <a:ext uri="{FF2B5EF4-FFF2-40B4-BE49-F238E27FC236}">
                <a16:creationId xmlns:a16="http://schemas.microsoft.com/office/drawing/2014/main" id="{FF628029-76D3-4E36-95CC-0B0CBF23A4E4}"/>
              </a:ext>
            </a:extLst>
          </p:cNvPr>
          <p:cNvSpPr>
            <a:spLocks noGrp="1"/>
          </p:cNvSpPr>
          <p:nvPr>
            <p:ph type="title"/>
          </p:nvPr>
        </p:nvSpPr>
        <p:spPr>
          <a:xfrm>
            <a:off x="624081" y="798001"/>
            <a:ext cx="3822189" cy="838200"/>
          </a:xfrm>
        </p:spPr>
        <p:txBody>
          <a:bodyPr>
            <a:normAutofit/>
          </a:bodyPr>
          <a:lstStyle/>
          <a:p>
            <a:r>
              <a:rPr lang="en-US" altLang="en-US" sz="4000" dirty="0">
                <a:ea typeface="ＭＳ Ｐゴシック" panose="020B0600070205080204" pitchFamily="34" charset="-128"/>
              </a:rPr>
              <a:t>Daniel 12:1-2</a:t>
            </a:r>
          </a:p>
        </p:txBody>
      </p:sp>
      <p:sp>
        <p:nvSpPr>
          <p:cNvPr id="60418" name="Content Placeholder 2">
            <a:extLst>
              <a:ext uri="{FF2B5EF4-FFF2-40B4-BE49-F238E27FC236}">
                <a16:creationId xmlns:a16="http://schemas.microsoft.com/office/drawing/2014/main" id="{09C19B42-EC22-1EEF-4369-827652E9F423}"/>
              </a:ext>
            </a:extLst>
          </p:cNvPr>
          <p:cNvSpPr>
            <a:spLocks noGrp="1"/>
          </p:cNvSpPr>
          <p:nvPr>
            <p:ph idx="1"/>
          </p:nvPr>
        </p:nvSpPr>
        <p:spPr>
          <a:xfrm>
            <a:off x="656354" y="1660680"/>
            <a:ext cx="3822189" cy="4511520"/>
          </a:xfrm>
        </p:spPr>
        <p:txBody>
          <a:bodyPr>
            <a:normAutofit/>
          </a:bodyPr>
          <a:lstStyle/>
          <a:p>
            <a:pPr marL="0" indent="0">
              <a:buNone/>
            </a:pPr>
            <a:r>
              <a:rPr lang="en-US" altLang="en-US" sz="2000" dirty="0">
                <a:ea typeface="ＭＳ Ｐゴシック" panose="020B0600070205080204" pitchFamily="34" charset="-128"/>
              </a:rPr>
              <a:t>1 "At that time Michael, the great prince who protects your people, will arise. There will be a time of distress such as has not happened from the beginning of nations until then. But at that time your people—everyone whose name is found written in the book—will be delivered.</a:t>
            </a:r>
          </a:p>
          <a:p>
            <a:pPr marL="0" indent="0">
              <a:buNone/>
            </a:pPr>
            <a:endParaRPr lang="en-US" altLang="en-US" sz="2000" dirty="0">
              <a:ea typeface="ＭＳ Ｐゴシック" panose="020B0600070205080204" pitchFamily="34" charset="-128"/>
            </a:endParaRPr>
          </a:p>
          <a:p>
            <a:pPr marL="0" indent="0">
              <a:buNone/>
            </a:pPr>
            <a:r>
              <a:rPr lang="en-US" altLang="en-US" sz="2000" dirty="0">
                <a:ea typeface="ＭＳ Ｐゴシック" panose="020B0600070205080204" pitchFamily="34" charset="-128"/>
              </a:rPr>
              <a:t> 2 </a:t>
            </a:r>
            <a:r>
              <a:rPr lang="en-US" altLang="en-US" sz="2000" i="1" dirty="0">
                <a:ea typeface="ＭＳ Ｐゴシック" panose="020B0600070205080204" pitchFamily="34" charset="-128"/>
              </a:rPr>
              <a:t>Multitudes who sleep in the dust of the earth will awake</a:t>
            </a:r>
            <a:r>
              <a:rPr lang="en-US" altLang="en-US" sz="2000" dirty="0">
                <a:ea typeface="ＭＳ Ｐゴシック" panose="020B0600070205080204" pitchFamily="34" charset="-128"/>
              </a:rPr>
              <a:t>: some to everlasting life, others to shame and everlasting contempt.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4" name="Rectangle 19463">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6" name="Rectangle 19465">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7" name="Title 1">
            <a:extLst>
              <a:ext uri="{FF2B5EF4-FFF2-40B4-BE49-F238E27FC236}">
                <a16:creationId xmlns:a16="http://schemas.microsoft.com/office/drawing/2014/main" id="{50179643-0E12-622D-6388-B28226449728}"/>
              </a:ext>
            </a:extLst>
          </p:cNvPr>
          <p:cNvSpPr>
            <a:spLocks noGrp="1"/>
          </p:cNvSpPr>
          <p:nvPr>
            <p:ph type="title"/>
          </p:nvPr>
        </p:nvSpPr>
        <p:spPr>
          <a:xfrm>
            <a:off x="381000" y="670560"/>
            <a:ext cx="6858000" cy="949862"/>
          </a:xfrm>
        </p:spPr>
        <p:txBody>
          <a:bodyPr anchor="t">
            <a:normAutofit/>
          </a:bodyPr>
          <a:lstStyle/>
          <a:p>
            <a:r>
              <a:rPr lang="en-US" altLang="en-US" dirty="0">
                <a:ea typeface="ＭＳ Ｐゴシック" panose="020B0600070205080204" pitchFamily="34" charset="-128"/>
              </a:rPr>
              <a:t>Sanctuary – the King’s Throne </a:t>
            </a:r>
          </a:p>
        </p:txBody>
      </p:sp>
      <p:pic>
        <p:nvPicPr>
          <p:cNvPr id="19459" name="Picture 3">
            <a:extLst>
              <a:ext uri="{FF2B5EF4-FFF2-40B4-BE49-F238E27FC236}">
                <a16:creationId xmlns:a16="http://schemas.microsoft.com/office/drawing/2014/main" id="{C7CF465B-0FEE-4963-14DC-737BC53B7E08}"/>
              </a:ext>
            </a:extLst>
          </p:cNvPr>
          <p:cNvPicPr>
            <a:picLocks noChangeAspect="1" noChangeArrowheads="1"/>
          </p:cNvPicPr>
          <p:nvPr/>
        </p:nvPicPr>
        <p:blipFill>
          <a:blip r:embed="rId3">
            <a:extLst>
              <a:ext uri="{28A0092B-C50C-407E-A947-70E740481C1C}">
                <a14:useLocalDpi xmlns:a14="http://schemas.microsoft.com/office/drawing/2010/main"/>
              </a:ext>
            </a:extLst>
          </a:blip>
          <a:srcRect r="-2" b="12565"/>
          <a:stretch>
            <a:fillRect/>
          </a:stretch>
        </p:blipFill>
        <p:spPr bwMode="auto">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Content Placeholder 2">
            <a:extLst>
              <a:ext uri="{FF2B5EF4-FFF2-40B4-BE49-F238E27FC236}">
                <a16:creationId xmlns:a16="http://schemas.microsoft.com/office/drawing/2014/main" id="{E1628BC2-B2AC-9E4F-FBDD-38A7CCA7EA8E}"/>
              </a:ext>
            </a:extLst>
          </p:cNvPr>
          <p:cNvSpPr>
            <a:spLocks noGrp="1"/>
          </p:cNvSpPr>
          <p:nvPr>
            <p:ph idx="1"/>
          </p:nvPr>
        </p:nvSpPr>
        <p:spPr>
          <a:xfrm>
            <a:off x="6797004" y="2362785"/>
            <a:ext cx="4555782" cy="3752849"/>
          </a:xfrm>
        </p:spPr>
        <p:txBody>
          <a:bodyPr anchor="t">
            <a:normAutofit lnSpcReduction="10000"/>
          </a:bodyPr>
          <a:lstStyle/>
          <a:p>
            <a:pPr marL="0" indent="0">
              <a:buNone/>
              <a:defRPr/>
            </a:pPr>
            <a:r>
              <a:rPr lang="en-US" b="1" dirty="0"/>
              <a:t>Exodus 25: 8-9 (NIV)</a:t>
            </a:r>
          </a:p>
          <a:p>
            <a:pPr marL="0" indent="0">
              <a:buNone/>
              <a:defRPr/>
            </a:pPr>
            <a:r>
              <a:rPr lang="en-US" sz="3200" baseline="30000" dirty="0"/>
              <a:t>8 </a:t>
            </a:r>
            <a:r>
              <a:rPr lang="en-US" sz="3200" dirty="0"/>
              <a:t>"Then have them make a sanctuary for me, and I will dwell among them.</a:t>
            </a:r>
          </a:p>
          <a:p>
            <a:pPr marL="0" indent="0">
              <a:buNone/>
              <a:defRPr/>
            </a:pPr>
            <a:r>
              <a:rPr lang="en-US" altLang="en-US" sz="3200" baseline="30000" dirty="0"/>
              <a:t>9</a:t>
            </a:r>
            <a:r>
              <a:rPr lang="en-US" altLang="en-US" sz="3200" dirty="0"/>
              <a:t> Make this tabernacle and all its furnishings exactly like the pattern I will show you. </a:t>
            </a:r>
            <a:endParaRPr lang="en-US" sz="2000" dirty="0"/>
          </a:p>
          <a:p>
            <a:pPr marL="0" indent="0">
              <a:buNone/>
              <a:defRPr/>
            </a:pPr>
            <a:endParaRPr 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305CBE-64BD-616F-815C-FD8681A14246}"/>
            </a:ext>
          </a:extLst>
        </p:cNvPr>
        <p:cNvGrpSpPr/>
        <p:nvPr/>
      </p:nvGrpSpPr>
      <p:grpSpPr>
        <a:xfrm>
          <a:off x="0" y="0"/>
          <a:ext cx="0" cy="0"/>
          <a:chOff x="0" y="0"/>
          <a:chExt cx="0" cy="0"/>
        </a:xfrm>
      </p:grpSpPr>
      <p:sp useBgFill="1">
        <p:nvSpPr>
          <p:cNvPr id="39945" name="Rectangle 39944">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Title 1">
            <a:extLst>
              <a:ext uri="{FF2B5EF4-FFF2-40B4-BE49-F238E27FC236}">
                <a16:creationId xmlns:a16="http://schemas.microsoft.com/office/drawing/2014/main" id="{EC30CC71-B5EC-FFD2-0887-B6AD82AEF324}"/>
              </a:ext>
            </a:extLst>
          </p:cNvPr>
          <p:cNvSpPr>
            <a:spLocks noGrp="1"/>
          </p:cNvSpPr>
          <p:nvPr>
            <p:ph type="title"/>
          </p:nvPr>
        </p:nvSpPr>
        <p:spPr>
          <a:xfrm>
            <a:off x="589560" y="856180"/>
            <a:ext cx="5279408" cy="1128068"/>
          </a:xfrm>
        </p:spPr>
        <p:txBody>
          <a:bodyPr anchor="ctr">
            <a:normAutofit/>
          </a:bodyPr>
          <a:lstStyle/>
          <a:p>
            <a:r>
              <a:rPr lang="en-US" altLang="en-US" sz="4000" dirty="0">
                <a:ea typeface="ＭＳ Ｐゴシック" panose="020B0600070205080204" pitchFamily="34" charset="-128"/>
              </a:rPr>
              <a:t>Quiz #4 </a:t>
            </a:r>
          </a:p>
        </p:txBody>
      </p:sp>
      <p:grpSp>
        <p:nvGrpSpPr>
          <p:cNvPr id="39947" name="Group 3994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9948" name="Rectangle 3994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9" name="Rectangle 3994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951" name="Rectangle 3995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C72CD7-4553-A0A3-1C26-CE01858B4038}"/>
              </a:ext>
            </a:extLst>
          </p:cNvPr>
          <p:cNvSpPr>
            <a:spLocks noGrp="1"/>
          </p:cNvSpPr>
          <p:nvPr>
            <p:ph idx="1"/>
          </p:nvPr>
        </p:nvSpPr>
        <p:spPr>
          <a:xfrm>
            <a:off x="590719" y="2330505"/>
            <a:ext cx="5278066" cy="3979585"/>
          </a:xfrm>
        </p:spPr>
        <p:txBody>
          <a:bodyPr anchor="ctr">
            <a:normAutofit/>
          </a:bodyPr>
          <a:lstStyle/>
          <a:p>
            <a:pPr marL="0" indent="0">
              <a:buNone/>
              <a:defRPr/>
            </a:pPr>
            <a:r>
              <a:rPr lang="en-US" sz="2000" b="1" dirty="0">
                <a:latin typeface="Calibri" panose="020F0502020204030204" pitchFamily="34" charset="0"/>
                <a:cs typeface="Calibri" panose="020F0502020204030204" pitchFamily="34" charset="0"/>
              </a:rPr>
              <a:t>Explain the following</a:t>
            </a:r>
          </a:p>
          <a:p>
            <a:pPr marL="0" indent="0">
              <a:buNone/>
              <a:defRPr/>
            </a:pPr>
            <a:endParaRPr lang="en-US" sz="2000" dirty="0">
              <a:latin typeface="Calibri" panose="020F0502020204030204" pitchFamily="34" charset="0"/>
              <a:cs typeface="Calibri" panose="020F0502020204030204" pitchFamily="34" charset="0"/>
            </a:endParaRPr>
          </a:p>
          <a:p>
            <a:pPr marL="514350" indent="-514350">
              <a:buFont typeface="+mj-lt"/>
              <a:buAutoNum type="arabicPeriod"/>
              <a:defRPr/>
            </a:pPr>
            <a:r>
              <a:rPr lang="en-US" sz="2000" dirty="0">
                <a:latin typeface="Calibri" panose="020F0502020204030204" pitchFamily="34" charset="0"/>
                <a:cs typeface="Calibri" panose="020F0502020204030204" pitchFamily="34" charset="0"/>
              </a:rPr>
              <a:t>Why 490 years? – Lamb gave His blood</a:t>
            </a:r>
          </a:p>
          <a:p>
            <a:pPr marL="514350" indent="-514350">
              <a:buFont typeface="+mj-lt"/>
              <a:buAutoNum type="arabicPeriod"/>
              <a:defRPr/>
            </a:pPr>
            <a:r>
              <a:rPr lang="en-US" sz="2000" dirty="0">
                <a:latin typeface="Calibri" panose="020F0502020204030204" pitchFamily="34" charset="0"/>
                <a:cs typeface="Calibri" panose="020F0502020204030204" pitchFamily="34" charset="0"/>
              </a:rPr>
              <a:t>Why 2,300 years? – Records are cleansed</a:t>
            </a:r>
          </a:p>
          <a:p>
            <a:pPr marL="514350" indent="-514350">
              <a:buFont typeface="+mj-lt"/>
              <a:buAutoNum type="arabicPeriod"/>
              <a:defRPr/>
            </a:pPr>
            <a:r>
              <a:rPr lang="en-US" sz="2000" dirty="0">
                <a:latin typeface="Calibri" panose="020F0502020204030204" pitchFamily="34" charset="0"/>
                <a:cs typeface="Calibri" panose="020F0502020204030204" pitchFamily="34" charset="0"/>
              </a:rPr>
              <a:t>Why does Jesus come again?</a:t>
            </a:r>
          </a:p>
          <a:p>
            <a:pPr marL="514350" indent="-514350">
              <a:buFont typeface="+mj-lt"/>
              <a:buAutoNum type="arabicPeriod"/>
              <a:defRPr/>
            </a:pPr>
            <a:r>
              <a:rPr lang="en-US" sz="2000" dirty="0">
                <a:latin typeface="Calibri" panose="020F0502020204030204" pitchFamily="34" charset="0"/>
                <a:cs typeface="Calibri" panose="020F0502020204030204" pitchFamily="34" charset="0"/>
              </a:rPr>
              <a:t>Why a thousand years? – Sabbath Rest </a:t>
            </a:r>
          </a:p>
          <a:p>
            <a:pPr marL="514350" indent="-514350">
              <a:buFont typeface="+mj-lt"/>
              <a:buAutoNum type="arabicPeriod"/>
              <a:defRPr/>
            </a:pPr>
            <a:r>
              <a:rPr lang="en-US" sz="2000" dirty="0">
                <a:latin typeface="Calibri" panose="020F0502020204030204" pitchFamily="34" charset="0"/>
                <a:cs typeface="Calibri" panose="020F0502020204030204" pitchFamily="34" charset="0"/>
              </a:rPr>
              <a:t>What happens when Christ comes – New Home</a:t>
            </a:r>
          </a:p>
        </p:txBody>
      </p:sp>
      <p:sp>
        <p:nvSpPr>
          <p:cNvPr id="39953" name="Rectangle 3995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55" name="Rectangle 3995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40" name="Picture 1">
            <a:extLst>
              <a:ext uri="{FF2B5EF4-FFF2-40B4-BE49-F238E27FC236}">
                <a16:creationId xmlns:a16="http://schemas.microsoft.com/office/drawing/2014/main" id="{F7B619AD-1578-6C04-CF81-53C48244C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065" r="4" b="10720"/>
          <a:stretch>
            <a:fillRect/>
          </a:stretch>
        </p:blipFill>
        <p:spPr bwMode="auto">
          <a:xfrm>
            <a:off x="7083423" y="581892"/>
            <a:ext cx="4397433" cy="25187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7" name="Rectangle 39956">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9" name="Picture 3">
            <a:extLst>
              <a:ext uri="{FF2B5EF4-FFF2-40B4-BE49-F238E27FC236}">
                <a16:creationId xmlns:a16="http://schemas.microsoft.com/office/drawing/2014/main" id="{63585008-DE93-B583-B936-C7C40E54188D}"/>
              </a:ext>
            </a:extLst>
          </p:cNvPr>
          <p:cNvPicPr>
            <a:picLocks noChangeAspect="1" noChangeArrowheads="1"/>
          </p:cNvPicPr>
          <p:nvPr/>
        </p:nvPicPr>
        <p:blipFill>
          <a:blip r:embed="rId3">
            <a:extLst>
              <a:ext uri="{28A0092B-C50C-407E-A947-70E740481C1C}">
                <a14:useLocalDpi xmlns:a14="http://schemas.microsoft.com/office/drawing/2010/main"/>
              </a:ext>
            </a:extLst>
          </a:blip>
          <a:srcRect r="1832" b="-4"/>
          <a:stretch>
            <a:fillRect/>
          </a:stretch>
        </p:blipFill>
        <p:spPr bwMode="auto">
          <a:xfrm>
            <a:off x="7083423" y="3707894"/>
            <a:ext cx="4395569" cy="25187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769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7114" name="Rectangle 471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and with a gavel">
            <a:extLst>
              <a:ext uri="{FF2B5EF4-FFF2-40B4-BE49-F238E27FC236}">
                <a16:creationId xmlns:a16="http://schemas.microsoft.com/office/drawing/2014/main" id="{D469F572-A7B4-71FA-553E-2373C5791BC6}"/>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9833" b="5897"/>
          <a:stretch>
            <a:fillRect/>
          </a:stretch>
        </p:blipFill>
        <p:spPr>
          <a:xfrm>
            <a:off x="20" y="76200"/>
            <a:ext cx="12191980" cy="6857999"/>
          </a:xfrm>
          <a:prstGeom prst="rect">
            <a:avLst/>
          </a:prstGeom>
        </p:spPr>
      </p:pic>
      <p:sp>
        <p:nvSpPr>
          <p:cNvPr id="47105" name="Title 1">
            <a:extLst>
              <a:ext uri="{FF2B5EF4-FFF2-40B4-BE49-F238E27FC236}">
                <a16:creationId xmlns:a16="http://schemas.microsoft.com/office/drawing/2014/main" id="{1B7B4805-999D-CCD0-11F4-F0024F62AEC3}"/>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ltLang="en-US" sz="3800">
                <a:solidFill>
                  <a:srgbClr val="FFFFFF"/>
                </a:solidFill>
              </a:rPr>
              <a:t>John 1:29</a:t>
            </a:r>
            <a:br>
              <a:rPr lang="en-US" altLang="en-US" sz="3800">
                <a:solidFill>
                  <a:srgbClr val="FFFFFF"/>
                </a:solidFill>
              </a:rPr>
            </a:br>
            <a:r>
              <a:rPr lang="en-US" altLang="en-US" sz="3800" b="1" baseline="30000">
                <a:solidFill>
                  <a:srgbClr val="FFFFFF"/>
                </a:solidFill>
              </a:rPr>
              <a:t>29 </a:t>
            </a:r>
            <a:r>
              <a:rPr lang="en-US" altLang="en-US" sz="3800">
                <a:solidFill>
                  <a:srgbClr val="FFFFFF"/>
                </a:solidFill>
              </a:rPr>
              <a:t>The next day John saw Jesus coming toward him and said, “Look, the Lamb of God, who takes away the sin of the world! (NIV)</a:t>
            </a:r>
            <a:br>
              <a:rPr lang="en-US" altLang="en-US" sz="3800">
                <a:solidFill>
                  <a:srgbClr val="FFFFFF"/>
                </a:solidFill>
              </a:rPr>
            </a:br>
            <a:endParaRPr lang="en-US" altLang="en-US" sz="3800">
              <a:solidFill>
                <a:srgbClr val="FFFFFF"/>
              </a:solidFill>
            </a:endParaRPr>
          </a:p>
        </p:txBody>
      </p:sp>
      <p:sp>
        <p:nvSpPr>
          <p:cNvPr id="2" name="Title 1">
            <a:extLst>
              <a:ext uri="{FF2B5EF4-FFF2-40B4-BE49-F238E27FC236}">
                <a16:creationId xmlns:a16="http://schemas.microsoft.com/office/drawing/2014/main" id="{F9BED7C7-4368-6121-8D38-7B27F1FE4922}"/>
              </a:ext>
            </a:extLst>
          </p:cNvPr>
          <p:cNvSpPr txBox="1">
            <a:spLocks/>
          </p:cNvSpPr>
          <p:nvPr/>
        </p:nvSpPr>
        <p:spPr bwMode="auto">
          <a:xfrm>
            <a:off x="1524000" y="4159404"/>
            <a:ext cx="9144000" cy="10983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lvl1pPr algn="l"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w Cen MT" pitchFamily="34"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w Cen MT" pitchFamily="34"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w Cen MT" pitchFamily="34"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w Cen MT" pitchFamily="34"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defTabSz="914400" eaLnBrk="1" hangingPunct="1">
              <a:lnSpc>
                <a:spcPct val="90000"/>
              </a:lnSpc>
              <a:spcBef>
                <a:spcPts val="1000"/>
              </a:spcBef>
            </a:pPr>
            <a:r>
              <a:rPr lang="en-US" sz="2400" dirty="0">
                <a:solidFill>
                  <a:srgbClr val="FFFFFF"/>
                </a:solidFill>
                <a:latin typeface="+mn-lt"/>
                <a:ea typeface="+mn-ea"/>
                <a:cs typeface="+mn-cs"/>
              </a:rPr>
              <a:t>Pause – let’s revisit the judgement</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7105"/>
                                        </p:tgtEl>
                                        <p:attrNameLst>
                                          <p:attrName>style.visibility</p:attrName>
                                        </p:attrNameLst>
                                      </p:cBhvr>
                                      <p:to>
                                        <p:strVal val="visible"/>
                                      </p:to>
                                    </p:set>
                                    <p:animEffect transition="in" filter="fade">
                                      <p:cBhvr>
                                        <p:cTn id="7" dur="400"/>
                                        <p:tgtEl>
                                          <p:spTgt spid="47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160" name="Rectangle 4915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155" name="Picture 1">
            <a:extLst>
              <a:ext uri="{FF2B5EF4-FFF2-40B4-BE49-F238E27FC236}">
                <a16:creationId xmlns:a16="http://schemas.microsoft.com/office/drawing/2014/main" id="{13334EBD-3A77-2E0D-71CC-B7ECECE003A7}"/>
              </a:ext>
            </a:extLst>
          </p:cNvPr>
          <p:cNvPicPr>
            <a:picLocks noChangeAspect="1" noChangeArrowheads="1"/>
          </p:cNvPicPr>
          <p:nvPr/>
        </p:nvPicPr>
        <p:blipFill>
          <a:blip r:embed="rId2">
            <a:extLst>
              <a:ext uri="{28A0092B-C50C-407E-A947-70E740481C1C}">
                <a14:useLocalDpi xmlns:a14="http://schemas.microsoft.com/office/drawing/2010/main"/>
              </a:ext>
            </a:extLst>
          </a:blip>
          <a:srcRect l="4474" r="-1" b="-1"/>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Rectangle 4916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53" name="Title 1">
            <a:extLst>
              <a:ext uri="{FF2B5EF4-FFF2-40B4-BE49-F238E27FC236}">
                <a16:creationId xmlns:a16="http://schemas.microsoft.com/office/drawing/2014/main" id="{612DFAC8-8C2E-42D4-2EAD-68D52EAE65D3}"/>
              </a:ext>
            </a:extLst>
          </p:cNvPr>
          <p:cNvSpPr>
            <a:spLocks noGrp="1"/>
          </p:cNvSpPr>
          <p:nvPr>
            <p:ph type="title"/>
          </p:nvPr>
        </p:nvSpPr>
        <p:spPr>
          <a:xfrm>
            <a:off x="838200" y="365125"/>
            <a:ext cx="3822189" cy="1899912"/>
          </a:xfrm>
        </p:spPr>
        <p:txBody>
          <a:bodyPr>
            <a:normAutofit/>
          </a:bodyPr>
          <a:lstStyle/>
          <a:p>
            <a:pPr eaLnBrk="1" hangingPunct="1"/>
            <a:r>
              <a:rPr lang="en-US" altLang="en-US" sz="3200" b="1" dirty="0">
                <a:ea typeface="ＭＳ Ｐゴシック" panose="020B0600070205080204" pitchFamily="34" charset="-128"/>
              </a:rPr>
              <a:t>Acts 10:42-43</a:t>
            </a:r>
          </a:p>
        </p:txBody>
      </p:sp>
      <p:sp>
        <p:nvSpPr>
          <p:cNvPr id="49154" name="Content Placeholder 2">
            <a:extLst>
              <a:ext uri="{FF2B5EF4-FFF2-40B4-BE49-F238E27FC236}">
                <a16:creationId xmlns:a16="http://schemas.microsoft.com/office/drawing/2014/main" id="{FE2C1E62-4DFE-55E6-87E1-E064B78270B2}"/>
              </a:ext>
            </a:extLst>
          </p:cNvPr>
          <p:cNvSpPr>
            <a:spLocks noGrp="1"/>
          </p:cNvSpPr>
          <p:nvPr>
            <p:ph idx="1"/>
          </p:nvPr>
        </p:nvSpPr>
        <p:spPr>
          <a:xfrm>
            <a:off x="838200" y="2434201"/>
            <a:ext cx="4800600" cy="3742762"/>
          </a:xfrm>
        </p:spPr>
        <p:txBody>
          <a:bodyPr>
            <a:normAutofit/>
          </a:bodyPr>
          <a:lstStyle/>
          <a:p>
            <a:pPr marL="0" indent="0">
              <a:buNone/>
            </a:pPr>
            <a:r>
              <a:rPr lang="en-US" altLang="en-US" sz="2400" b="1" baseline="30000" dirty="0">
                <a:latin typeface="Calibri" panose="020F0502020204030204" pitchFamily="34" charset="0"/>
                <a:ea typeface="ＭＳ Ｐゴシック" panose="020B0600070205080204" pitchFamily="34" charset="-128"/>
              </a:rPr>
              <a:t>42 </a:t>
            </a:r>
            <a:r>
              <a:rPr lang="en-US" altLang="en-US" sz="2400" dirty="0">
                <a:latin typeface="Calibri" panose="020F0502020204030204" pitchFamily="34" charset="0"/>
                <a:ea typeface="ＭＳ Ｐゴシック" panose="020B0600070205080204" pitchFamily="34" charset="-128"/>
              </a:rPr>
              <a:t>He commanded us to preach to the people and to testify that he is the one whom </a:t>
            </a:r>
            <a:r>
              <a:rPr lang="en-US" altLang="en-US" sz="2400" i="1" dirty="0">
                <a:solidFill>
                  <a:srgbClr val="00B0F0"/>
                </a:solidFill>
                <a:latin typeface="Calibri" panose="020F0502020204030204" pitchFamily="34" charset="0"/>
                <a:ea typeface="ＭＳ Ｐゴシック" panose="020B0600070205080204" pitchFamily="34" charset="-128"/>
              </a:rPr>
              <a:t>God appointed as judge of the living and the dead.</a:t>
            </a:r>
            <a:r>
              <a:rPr lang="en-US" altLang="en-US" sz="2400" dirty="0">
                <a:latin typeface="Calibri" panose="020F0502020204030204" pitchFamily="34" charset="0"/>
                <a:ea typeface="ＭＳ Ｐゴシック" panose="020B0600070205080204" pitchFamily="34" charset="-128"/>
              </a:rPr>
              <a:t> </a:t>
            </a:r>
          </a:p>
          <a:p>
            <a:pPr marL="0" indent="0">
              <a:buNone/>
            </a:pPr>
            <a:r>
              <a:rPr lang="en-US" altLang="en-US" sz="2400" b="1" baseline="30000" dirty="0">
                <a:latin typeface="Calibri" panose="020F0502020204030204" pitchFamily="34" charset="0"/>
              </a:rPr>
              <a:t>43 </a:t>
            </a:r>
            <a:r>
              <a:rPr lang="en-US" altLang="en-US" sz="2400" dirty="0">
                <a:latin typeface="Calibri" panose="020F0502020204030204" pitchFamily="34" charset="0"/>
              </a:rPr>
              <a:t>All the prophets testify about him that everyone who believes in him receives forgiveness of sins through his name.”(NIV)</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C17099F7-5880-19DC-8D5A-A7D3D8A19982}"/>
              </a:ext>
            </a:extLst>
          </p:cNvPr>
          <p:cNvSpPr>
            <a:spLocks noGrp="1"/>
          </p:cNvSpPr>
          <p:nvPr>
            <p:ph type="title"/>
          </p:nvPr>
        </p:nvSpPr>
        <p:spPr>
          <a:xfrm>
            <a:off x="2136775" y="838200"/>
            <a:ext cx="8153400" cy="990600"/>
          </a:xfrm>
        </p:spPr>
        <p:txBody>
          <a:bodyPr>
            <a:normAutofit fontScale="90000"/>
          </a:bodyPr>
          <a:lstStyle/>
          <a:p>
            <a:pPr algn="ctr"/>
            <a:r>
              <a:rPr lang="en-US" altLang="en-US">
                <a:solidFill>
                  <a:srgbClr val="000000"/>
                </a:solidFill>
                <a:ea typeface="ＭＳ Ｐゴシック" panose="020B0600070205080204" pitchFamily="34" charset="-128"/>
              </a:rPr>
              <a:t>The Sanctuary </a:t>
            </a:r>
            <a:br>
              <a:rPr lang="en-US" altLang="en-US">
                <a:solidFill>
                  <a:srgbClr val="000000"/>
                </a:solidFill>
                <a:ea typeface="ＭＳ Ｐゴシック" panose="020B0600070205080204" pitchFamily="34" charset="-128"/>
              </a:rPr>
            </a:br>
            <a:r>
              <a:rPr lang="en-US" altLang="en-US">
                <a:solidFill>
                  <a:srgbClr val="000000"/>
                </a:solidFill>
                <a:ea typeface="ＭＳ Ｐゴシック" panose="020B0600070205080204" pitchFamily="34" charset="-128"/>
              </a:rPr>
              <a:t>explains how the Judgment works</a:t>
            </a:r>
          </a:p>
        </p:txBody>
      </p:sp>
      <p:sp>
        <p:nvSpPr>
          <p:cNvPr id="50178" name="Rectangle 3">
            <a:extLst>
              <a:ext uri="{FF2B5EF4-FFF2-40B4-BE49-F238E27FC236}">
                <a16:creationId xmlns:a16="http://schemas.microsoft.com/office/drawing/2014/main" id="{AEE4270A-7E92-B9B5-0A56-095E94D578BB}"/>
              </a:ext>
            </a:extLst>
          </p:cNvPr>
          <p:cNvSpPr>
            <a:spLocks noChangeArrowheads="1"/>
          </p:cNvSpPr>
          <p:nvPr/>
        </p:nvSpPr>
        <p:spPr bwMode="auto">
          <a:xfrm>
            <a:off x="2514600" y="2438403"/>
            <a:ext cx="7239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algn="ctr" eaLnBrk="1" hangingPunct="1">
              <a:spcBef>
                <a:spcPct val="0"/>
              </a:spcBef>
              <a:buClrTx/>
              <a:buSzTx/>
              <a:buFont typeface="Wingdings" pitchFamily="2" charset="2"/>
              <a:buNone/>
            </a:pPr>
            <a:r>
              <a:rPr lang="en-US" altLang="en-US" sz="3200"/>
              <a:t>Let’s see the future judgment hall</a:t>
            </a:r>
          </a:p>
          <a:p>
            <a:pPr algn="ctr" eaLnBrk="1" hangingPunct="1">
              <a:spcBef>
                <a:spcPct val="0"/>
              </a:spcBef>
              <a:buClrTx/>
              <a:buSzTx/>
              <a:buFont typeface="Wingdings" pitchFamily="2" charset="2"/>
              <a:buNone/>
            </a:pPr>
            <a:endParaRPr lang="en-US" altLang="en-US" sz="3200"/>
          </a:p>
          <a:p>
            <a:pPr algn="ctr" eaLnBrk="1" hangingPunct="1">
              <a:spcBef>
                <a:spcPct val="0"/>
              </a:spcBef>
              <a:buClrTx/>
              <a:buSzTx/>
              <a:buFont typeface="Wingdings" pitchFamily="2" charset="2"/>
              <a:buNone/>
            </a:pPr>
            <a:endParaRPr lang="en-US" altLang="en-US" sz="3200"/>
          </a:p>
          <a:p>
            <a:pPr algn="ctr" eaLnBrk="1" hangingPunct="1">
              <a:spcBef>
                <a:spcPct val="0"/>
              </a:spcBef>
              <a:buClrTx/>
              <a:buSzTx/>
              <a:buFont typeface="Wingdings" pitchFamily="2" charset="2"/>
              <a:buNone/>
            </a:pPr>
            <a:endParaRPr lang="en-US" altLang="en-US" sz="3200"/>
          </a:p>
          <a:p>
            <a:pPr eaLnBrk="1" hangingPunct="1">
              <a:spcBef>
                <a:spcPct val="0"/>
              </a:spcBef>
              <a:buClrTx/>
              <a:buSzTx/>
              <a:buFont typeface="Wingdings" pitchFamily="2" charset="2"/>
              <a:buNone/>
            </a:pPr>
            <a:r>
              <a:rPr lang="en-US" altLang="en-US" sz="3200"/>
              <a:t>     </a:t>
            </a:r>
          </a:p>
          <a:p>
            <a:pPr eaLnBrk="1" hangingPunct="1">
              <a:spcBef>
                <a:spcPct val="0"/>
              </a:spcBef>
              <a:buClrTx/>
              <a:buSzTx/>
              <a:buFont typeface="Wingdings" pitchFamily="2" charset="2"/>
              <a:buNone/>
            </a:pPr>
            <a:r>
              <a:rPr lang="en-US" altLang="en-US" sz="3200"/>
              <a:t>      God		JC (died)		    You</a:t>
            </a:r>
          </a:p>
        </p:txBody>
      </p:sp>
      <p:sp>
        <p:nvSpPr>
          <p:cNvPr id="5" name="Rectangle 4">
            <a:extLst>
              <a:ext uri="{FF2B5EF4-FFF2-40B4-BE49-F238E27FC236}">
                <a16:creationId xmlns:a16="http://schemas.microsoft.com/office/drawing/2014/main" id="{3595D651-481B-5F3F-F896-65A265B6F935}"/>
              </a:ext>
            </a:extLst>
          </p:cNvPr>
          <p:cNvSpPr>
            <a:spLocks noChangeArrowheads="1"/>
          </p:cNvSpPr>
          <p:nvPr/>
        </p:nvSpPr>
        <p:spPr bwMode="auto">
          <a:xfrm>
            <a:off x="3200400" y="3657600"/>
            <a:ext cx="838200" cy="838200"/>
          </a:xfrm>
          <a:prstGeom prst="rect">
            <a:avLst/>
          </a:prstGeom>
          <a:solidFill>
            <a:schemeClr val="accent1"/>
          </a:solidFill>
          <a:ln w="10000">
            <a:solidFill>
              <a:schemeClr val="accent1"/>
            </a:solidFill>
            <a:miter lim="800000"/>
            <a:headEnd/>
            <a:tailEnd/>
          </a:ln>
          <a:effectLst>
            <a:outerShdw blurRad="38100" dist="30000" dir="5400000" rotWithShape="0">
              <a:srgbClr val="808080">
                <a:alpha val="45000"/>
              </a:srgbClr>
            </a:outerShdw>
          </a:effectLst>
        </p:spPr>
        <p:txBody>
          <a:bodyPr anchor="ct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algn="ctr" eaLnBrk="1" hangingPunct="1">
              <a:spcBef>
                <a:spcPct val="0"/>
              </a:spcBef>
              <a:buClrTx/>
              <a:buSzTx/>
              <a:buFontTx/>
              <a:buNone/>
              <a:defRPr/>
            </a:pPr>
            <a:endParaRPr lang="en-US" altLang="en-US" sz="1800">
              <a:solidFill>
                <a:srgbClr val="FFFFFF"/>
              </a:solidFill>
            </a:endParaRPr>
          </a:p>
        </p:txBody>
      </p:sp>
      <p:sp>
        <p:nvSpPr>
          <p:cNvPr id="6" name="Plus 5">
            <a:extLst>
              <a:ext uri="{FF2B5EF4-FFF2-40B4-BE49-F238E27FC236}">
                <a16:creationId xmlns:a16="http://schemas.microsoft.com/office/drawing/2014/main" id="{039F10BD-F31C-3F35-57AC-A48640B4366E}"/>
              </a:ext>
            </a:extLst>
          </p:cNvPr>
          <p:cNvSpPr>
            <a:spLocks/>
          </p:cNvSpPr>
          <p:nvPr/>
        </p:nvSpPr>
        <p:spPr bwMode="auto">
          <a:xfrm>
            <a:off x="5486400" y="3429000"/>
            <a:ext cx="1143000" cy="1371600"/>
          </a:xfrm>
          <a:custGeom>
            <a:avLst/>
            <a:gdLst>
              <a:gd name="T0" fmla="*/ 151505 w 1143000"/>
              <a:gd name="T1" fmla="*/ 551383 h 1371600"/>
              <a:gd name="T2" fmla="*/ 437083 w 1143000"/>
              <a:gd name="T3" fmla="*/ 551383 h 1371600"/>
              <a:gd name="T4" fmla="*/ 437083 w 1143000"/>
              <a:gd name="T5" fmla="*/ 181806 h 1371600"/>
              <a:gd name="T6" fmla="*/ 705917 w 1143000"/>
              <a:gd name="T7" fmla="*/ 181806 h 1371600"/>
              <a:gd name="T8" fmla="*/ 705917 w 1143000"/>
              <a:gd name="T9" fmla="*/ 551383 h 1371600"/>
              <a:gd name="T10" fmla="*/ 991495 w 1143000"/>
              <a:gd name="T11" fmla="*/ 551383 h 1371600"/>
              <a:gd name="T12" fmla="*/ 991495 w 1143000"/>
              <a:gd name="T13" fmla="*/ 820217 h 1371600"/>
              <a:gd name="T14" fmla="*/ 705917 w 1143000"/>
              <a:gd name="T15" fmla="*/ 820217 h 1371600"/>
              <a:gd name="T16" fmla="*/ 705917 w 1143000"/>
              <a:gd name="T17" fmla="*/ 1189794 h 1371600"/>
              <a:gd name="T18" fmla="*/ 437083 w 1143000"/>
              <a:gd name="T19" fmla="*/ 1189794 h 1371600"/>
              <a:gd name="T20" fmla="*/ 437083 w 1143000"/>
              <a:gd name="T21" fmla="*/ 820217 h 1371600"/>
              <a:gd name="T22" fmla="*/ 151505 w 1143000"/>
              <a:gd name="T23" fmla="*/ 820217 h 1371600"/>
              <a:gd name="T24" fmla="*/ 151505 w 1143000"/>
              <a:gd name="T25" fmla="*/ 551383 h 137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3000" h="1371600">
                <a:moveTo>
                  <a:pt x="151505" y="551383"/>
                </a:moveTo>
                <a:lnTo>
                  <a:pt x="437083" y="551383"/>
                </a:lnTo>
                <a:lnTo>
                  <a:pt x="437083" y="181806"/>
                </a:lnTo>
                <a:lnTo>
                  <a:pt x="705917" y="181806"/>
                </a:lnTo>
                <a:lnTo>
                  <a:pt x="705917" y="551383"/>
                </a:lnTo>
                <a:lnTo>
                  <a:pt x="991495" y="551383"/>
                </a:lnTo>
                <a:lnTo>
                  <a:pt x="991495" y="820217"/>
                </a:lnTo>
                <a:lnTo>
                  <a:pt x="705917" y="820217"/>
                </a:lnTo>
                <a:lnTo>
                  <a:pt x="705917" y="1189794"/>
                </a:lnTo>
                <a:lnTo>
                  <a:pt x="437083" y="1189794"/>
                </a:lnTo>
                <a:lnTo>
                  <a:pt x="437083" y="820217"/>
                </a:lnTo>
                <a:lnTo>
                  <a:pt x="151505" y="820217"/>
                </a:lnTo>
                <a:lnTo>
                  <a:pt x="151505" y="551383"/>
                </a:lnTo>
                <a:close/>
              </a:path>
            </a:pathLst>
          </a:custGeom>
          <a:solidFill>
            <a:schemeClr val="accent1"/>
          </a:solidFill>
          <a:ln w="10000" cap="flat" cmpd="sng">
            <a:solidFill>
              <a:schemeClr val="accent1"/>
            </a:solidFill>
            <a:prstDash val="solid"/>
            <a:round/>
            <a:headEnd/>
            <a:tailEnd/>
          </a:ln>
          <a:effectLst>
            <a:outerShdw blurRad="38100" dist="30000" dir="5400000" rotWithShape="0">
              <a:srgbClr val="000000">
                <a:alpha val="45000"/>
              </a:srgbClr>
            </a:outerShdw>
          </a:effectLst>
        </p:spPr>
        <p:txBody>
          <a:bodyPr anchor="ctr"/>
          <a:lstStyle/>
          <a:p>
            <a:pPr>
              <a:defRPr/>
            </a:pPr>
            <a:endParaRPr lang="en-US"/>
          </a:p>
        </p:txBody>
      </p:sp>
      <p:sp>
        <p:nvSpPr>
          <p:cNvPr id="7" name="Oval 6">
            <a:extLst>
              <a:ext uri="{FF2B5EF4-FFF2-40B4-BE49-F238E27FC236}">
                <a16:creationId xmlns:a16="http://schemas.microsoft.com/office/drawing/2014/main" id="{8940EFD4-CE57-C1FC-7631-A2040FDE3DD3}"/>
              </a:ext>
            </a:extLst>
          </p:cNvPr>
          <p:cNvSpPr>
            <a:spLocks noChangeArrowheads="1"/>
          </p:cNvSpPr>
          <p:nvPr/>
        </p:nvSpPr>
        <p:spPr bwMode="auto">
          <a:xfrm>
            <a:off x="8229600" y="3657600"/>
            <a:ext cx="1143000" cy="914400"/>
          </a:xfrm>
          <a:prstGeom prst="ellipse">
            <a:avLst/>
          </a:prstGeom>
          <a:solidFill>
            <a:schemeClr val="accent1"/>
          </a:solidFill>
          <a:ln w="10000">
            <a:solidFill>
              <a:schemeClr val="accent1"/>
            </a:solidFill>
            <a:round/>
            <a:headEnd/>
            <a:tailEnd/>
          </a:ln>
          <a:effectLst>
            <a:outerShdw blurRad="38100" dist="30000" dir="5400000" rotWithShape="0">
              <a:srgbClr val="808080">
                <a:alpha val="45000"/>
              </a:srgbClr>
            </a:outerShdw>
          </a:effectLst>
        </p:spPr>
        <p:txBody>
          <a:bodyPr anchor="ct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algn="ctr" eaLnBrk="1" hangingPunct="1">
              <a:spcBef>
                <a:spcPct val="0"/>
              </a:spcBef>
              <a:buClrTx/>
              <a:buSzTx/>
              <a:buFontTx/>
              <a:buNone/>
              <a:defRPr/>
            </a:pPr>
            <a:endParaRPr lang="en-US" altLang="en-US" sz="1800">
              <a:solidFill>
                <a:srgbClr val="FFFFFF"/>
              </a:solidFill>
            </a:endParaRPr>
          </a:p>
        </p:txBody>
      </p:sp>
      <p:sp>
        <p:nvSpPr>
          <p:cNvPr id="37894" name="TextBox 1">
            <a:extLst>
              <a:ext uri="{FF2B5EF4-FFF2-40B4-BE49-F238E27FC236}">
                <a16:creationId xmlns:a16="http://schemas.microsoft.com/office/drawing/2014/main" id="{C15895DC-8503-D77B-D685-62E6EE4D222C}"/>
              </a:ext>
            </a:extLst>
          </p:cNvPr>
          <p:cNvSpPr txBox="1">
            <a:spLocks noChangeArrowheads="1"/>
          </p:cNvSpPr>
          <p:nvPr/>
        </p:nvSpPr>
        <p:spPr bwMode="auto">
          <a:xfrm>
            <a:off x="762000" y="5867400"/>
            <a:ext cx="10668000" cy="369888"/>
          </a:xfrm>
          <a:prstGeom prst="rect">
            <a:avLst/>
          </a:prstGeom>
          <a:solidFill>
            <a:srgbClr val="E0CBA3"/>
          </a:solid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a:t>We are cleansed by the Blood of Jesus Christ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234034-2032-584C-BCE5-3785F1480A24}"/>
              </a:ext>
            </a:extLst>
          </p:cNvPr>
          <p:cNvSpPr>
            <a:spLocks noGrp="1"/>
          </p:cNvSpPr>
          <p:nvPr>
            <p:ph type="title"/>
          </p:nvPr>
        </p:nvSpPr>
        <p:spPr>
          <a:xfrm>
            <a:off x="589560" y="856180"/>
            <a:ext cx="4560584" cy="1128068"/>
          </a:xfrm>
        </p:spPr>
        <p:txBody>
          <a:bodyPr vert="horz" lIns="68580" tIns="34290" rIns="68580" bIns="34290" numCol="1" rtlCol="0" anchor="ctr" anchorCtr="0" compatLnSpc="1">
            <a:prstTxWarp prst="textNoShape">
              <a:avLst/>
            </a:prstTxWarp>
            <a:normAutofit/>
          </a:bodyPr>
          <a:lstStyle/>
          <a:p>
            <a:r>
              <a:rPr lang="en-US" sz="3700" dirty="0"/>
              <a:t>Congrats! You have completed the Honor</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erson with a sash and a yellow shirt&#10;&#10;AI-generated content may be incorrect.">
            <a:extLst>
              <a:ext uri="{FF2B5EF4-FFF2-40B4-BE49-F238E27FC236}">
                <a16:creationId xmlns:a16="http://schemas.microsoft.com/office/drawing/2014/main" id="{B07DCF85-70FF-EC47-9BCD-42FD841491F2}"/>
              </a:ext>
            </a:extLst>
          </p:cNvPr>
          <p:cNvPicPr>
            <a:picLocks noChangeAspect="1"/>
          </p:cNvPicPr>
          <p:nvPr/>
        </p:nvPicPr>
        <p:blipFill rotWithShape="1">
          <a:blip r:embed="rId2"/>
          <a:srcRect b="8151"/>
          <a:stretch>
            <a:fillRect/>
          </a:stretch>
        </p:blipFill>
        <p:spPr>
          <a:xfrm>
            <a:off x="5977788" y="799352"/>
            <a:ext cx="5425410" cy="5259296"/>
          </a:xfrm>
          <a:prstGeom prst="rect">
            <a:avLst/>
          </a:prstGeom>
        </p:spPr>
      </p:pic>
    </p:spTree>
    <p:extLst>
      <p:ext uri="{BB962C8B-B14F-4D97-AF65-F5344CB8AC3E}">
        <p14:creationId xmlns:p14="http://schemas.microsoft.com/office/powerpoint/2010/main" val="567734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C9A5-EB3D-1DB4-D27F-1C02A7EF5BD1}"/>
              </a:ext>
            </a:extLst>
          </p:cNvPr>
          <p:cNvSpPr>
            <a:spLocks noGrp="1"/>
          </p:cNvSpPr>
          <p:nvPr>
            <p:ph type="title"/>
          </p:nvPr>
        </p:nvSpPr>
        <p:spPr>
          <a:xfrm>
            <a:off x="2136648" y="228600"/>
            <a:ext cx="5483352" cy="990600"/>
          </a:xfrm>
        </p:spPr>
        <p:txBody>
          <a:bodyPr/>
          <a:lstStyle/>
          <a:p>
            <a:r>
              <a:rPr lang="en-US" dirty="0"/>
              <a:t>Extra – if we have time</a:t>
            </a:r>
          </a:p>
        </p:txBody>
      </p:sp>
      <p:pic>
        <p:nvPicPr>
          <p:cNvPr id="4" name="Picture 3">
            <a:extLst>
              <a:ext uri="{FF2B5EF4-FFF2-40B4-BE49-F238E27FC236}">
                <a16:creationId xmlns:a16="http://schemas.microsoft.com/office/drawing/2014/main" id="{15C41999-7B3B-782C-AF7D-E0A7CD85E4B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1000" y="557463"/>
            <a:ext cx="1943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a:extLst>
              <a:ext uri="{FF2B5EF4-FFF2-40B4-BE49-F238E27FC236}">
                <a16:creationId xmlns:a16="http://schemas.microsoft.com/office/drawing/2014/main" id="{28485620-9D9C-E9F9-9A40-2CEECBEDA6C6}"/>
              </a:ext>
            </a:extLst>
          </p:cNvPr>
          <p:cNvSpPr txBox="1">
            <a:spLocks noChangeArrowheads="1"/>
          </p:cNvSpPr>
          <p:nvPr/>
        </p:nvSpPr>
        <p:spPr bwMode="auto">
          <a:xfrm>
            <a:off x="2287588" y="1841500"/>
            <a:ext cx="3962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dirty="0"/>
              <a:t>1 Kings 6:20</a:t>
            </a:r>
            <a:r>
              <a:rPr lang="en-US" altLang="en-US" sz="2800" b="1" baseline="30000" dirty="0"/>
              <a:t> </a:t>
            </a:r>
            <a:r>
              <a:rPr lang="en-US" altLang="en-US" sz="2800" dirty="0"/>
              <a:t>- The inner sanctuary was twenty cubits long, twenty wide and twenty high. </a:t>
            </a:r>
          </a:p>
        </p:txBody>
      </p:sp>
      <p:sp>
        <p:nvSpPr>
          <p:cNvPr id="6" name="Rectangle 3">
            <a:extLst>
              <a:ext uri="{FF2B5EF4-FFF2-40B4-BE49-F238E27FC236}">
                <a16:creationId xmlns:a16="http://schemas.microsoft.com/office/drawing/2014/main" id="{249A434B-AED3-6022-39F5-998D4C6E6122}"/>
              </a:ext>
            </a:extLst>
          </p:cNvPr>
          <p:cNvSpPr>
            <a:spLocks noChangeArrowheads="1"/>
          </p:cNvSpPr>
          <p:nvPr/>
        </p:nvSpPr>
        <p:spPr bwMode="auto">
          <a:xfrm>
            <a:off x="2136778" y="4159250"/>
            <a:ext cx="76168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eaLnBrk="1" hangingPunct="1">
              <a:spcBef>
                <a:spcPct val="0"/>
              </a:spcBef>
              <a:buClrTx/>
              <a:buSzTx/>
              <a:buFontTx/>
              <a:buNone/>
            </a:pPr>
            <a:r>
              <a:rPr lang="en-US" altLang="en-US" sz="2800" dirty="0">
                <a:latin typeface="Arial" panose="020B0604020202020204" pitchFamily="34" charset="0"/>
              </a:rPr>
              <a:t>Rev. 21:16 The city was laid out like a square, as long as it was wide. He measured the city with the rod and found it to be 12,000 stadia in length, and as wide and high as it is long.</a:t>
            </a:r>
          </a:p>
        </p:txBody>
      </p:sp>
    </p:spTree>
    <p:extLst>
      <p:ext uri="{BB962C8B-B14F-4D97-AF65-F5344CB8AC3E}">
        <p14:creationId xmlns:p14="http://schemas.microsoft.com/office/powerpoint/2010/main" val="3732221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551" name="Rectangle 6555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tl00_cphContent_imgKeep3" descr="ew Jerusalem on Earth">
            <a:extLst>
              <a:ext uri="{FF2B5EF4-FFF2-40B4-BE49-F238E27FC236}">
                <a16:creationId xmlns:a16="http://schemas.microsoft.com/office/drawing/2014/main" id="{7492069F-73A9-AD60-D4DB-281199E8158F}"/>
              </a:ext>
            </a:extLst>
          </p:cNvPr>
          <p:cNvPicPr>
            <a:picLocks noChangeAspect="1" noChangeArrowheads="1"/>
          </p:cNvPicPr>
          <p:nvPr/>
        </p:nvPicPr>
        <p:blipFill>
          <a:blip r:embed="rId3">
            <a:extLst>
              <a:ext uri="{28A0092B-C50C-407E-A947-70E740481C1C}">
                <a14:useLocalDpi xmlns:a14="http://schemas.microsoft.com/office/drawing/2010/main"/>
              </a:ext>
            </a:extLst>
          </a:blip>
          <a:srcRect t="6243" b="13390"/>
          <a:stretch>
            <a:fillRect/>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3" name="Rectangle 6555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537" name="Subtitle 3">
            <a:extLst>
              <a:ext uri="{FF2B5EF4-FFF2-40B4-BE49-F238E27FC236}">
                <a16:creationId xmlns:a16="http://schemas.microsoft.com/office/drawing/2014/main" id="{195E079E-7926-3225-97F7-EDA9D3F296B1}"/>
              </a:ext>
            </a:extLst>
          </p:cNvPr>
          <p:cNvSpPr>
            <a:spLocks noGrp="1"/>
          </p:cNvSpPr>
          <p:nvPr>
            <p:ph type="subTitle" idx="1"/>
          </p:nvPr>
        </p:nvSpPr>
        <p:spPr>
          <a:xfrm>
            <a:off x="952228" y="4629235"/>
            <a:ext cx="6743971" cy="476166"/>
          </a:xfrm>
          <a:noFill/>
        </p:spPr>
        <p:txBody>
          <a:bodyPr>
            <a:normAutofit/>
          </a:bodyPr>
          <a:lstStyle/>
          <a:p>
            <a:pPr algn="l"/>
            <a:r>
              <a:rPr lang="en-US" altLang="en-US" dirty="0">
                <a:ea typeface="ＭＳ Ｐゴシック" panose="020B0600070205080204" pitchFamily="34" charset="-128"/>
              </a:rPr>
              <a:t>Size of the New Jerusalem – 1,400 miles wide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97B442-2FF3-455B-6A06-1DEB4C026941}"/>
            </a:ext>
          </a:extLst>
        </p:cNvPr>
        <p:cNvGrpSpPr/>
        <p:nvPr/>
      </p:nvGrpSpPr>
      <p:grpSpPr>
        <a:xfrm>
          <a:off x="0" y="0"/>
          <a:ext cx="0" cy="0"/>
          <a:chOff x="0" y="0"/>
          <a:chExt cx="0" cy="0"/>
        </a:xfrm>
      </p:grpSpPr>
      <p:sp useBgFill="1">
        <p:nvSpPr>
          <p:cNvPr id="39945" name="Rectangle 39944">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Title 1">
            <a:extLst>
              <a:ext uri="{FF2B5EF4-FFF2-40B4-BE49-F238E27FC236}">
                <a16:creationId xmlns:a16="http://schemas.microsoft.com/office/drawing/2014/main" id="{F091BB14-B7DB-5365-7D7E-533789CC0642}"/>
              </a:ext>
            </a:extLst>
          </p:cNvPr>
          <p:cNvSpPr>
            <a:spLocks noGrp="1"/>
          </p:cNvSpPr>
          <p:nvPr>
            <p:ph type="title"/>
          </p:nvPr>
        </p:nvSpPr>
        <p:spPr>
          <a:xfrm>
            <a:off x="589560" y="856180"/>
            <a:ext cx="5279408" cy="1128068"/>
          </a:xfrm>
        </p:spPr>
        <p:txBody>
          <a:bodyPr anchor="ctr">
            <a:normAutofit/>
          </a:bodyPr>
          <a:lstStyle/>
          <a:p>
            <a:r>
              <a:rPr lang="en-US" altLang="en-US" sz="4000" dirty="0">
                <a:ea typeface="ＭＳ Ｐゴシック" panose="020B0600070205080204" pitchFamily="34" charset="-128"/>
              </a:rPr>
              <a:t>Final Quiz</a:t>
            </a:r>
          </a:p>
        </p:txBody>
      </p:sp>
      <p:grpSp>
        <p:nvGrpSpPr>
          <p:cNvPr id="39947" name="Group 3994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9948" name="Rectangle 3994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9" name="Rectangle 3994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951" name="Rectangle 3995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9B2F30-D28F-D411-B012-170835D9ED96}"/>
              </a:ext>
            </a:extLst>
          </p:cNvPr>
          <p:cNvSpPr>
            <a:spLocks noGrp="1"/>
          </p:cNvSpPr>
          <p:nvPr>
            <p:ph idx="1"/>
          </p:nvPr>
        </p:nvSpPr>
        <p:spPr>
          <a:xfrm>
            <a:off x="590718" y="2330505"/>
            <a:ext cx="5962481" cy="3979585"/>
          </a:xfrm>
        </p:spPr>
        <p:txBody>
          <a:bodyPr anchor="ctr">
            <a:normAutofit/>
          </a:bodyPr>
          <a:lstStyle/>
          <a:p>
            <a:pPr marL="0" indent="0">
              <a:buNone/>
              <a:defRPr/>
            </a:pPr>
            <a:r>
              <a:rPr lang="en-US" sz="2000" b="1" dirty="0">
                <a:latin typeface="Calibri" panose="020F0502020204030204" pitchFamily="34" charset="0"/>
                <a:cs typeface="Calibri" panose="020F0502020204030204" pitchFamily="34" charset="0"/>
              </a:rPr>
              <a:t>Questions</a:t>
            </a:r>
          </a:p>
          <a:p>
            <a:pPr marL="0" indent="0">
              <a:buNone/>
              <a:defRPr/>
            </a:pPr>
            <a:endParaRPr lang="en-US" sz="2000" dirty="0">
              <a:latin typeface="Calibri" panose="020F0502020204030204" pitchFamily="34" charset="0"/>
              <a:cs typeface="Calibri" panose="020F0502020204030204" pitchFamily="34" charset="0"/>
            </a:endParaRPr>
          </a:p>
          <a:p>
            <a:pPr marL="0" indent="0">
              <a:buFont typeface="Tw Cen MT" panose="020B0602020104020603" pitchFamily="34" charset="77"/>
              <a:buAutoNum type="arabicPeriod"/>
            </a:pPr>
            <a:r>
              <a:rPr lang="en-US" altLang="en-US" sz="2000" dirty="0">
                <a:ea typeface="ＭＳ Ｐゴシック" panose="020B0600070205080204" pitchFamily="34" charset="-128"/>
              </a:rPr>
              <a:t>What in the Sanctuary is a cube?</a:t>
            </a:r>
          </a:p>
          <a:p>
            <a:pPr marL="0" indent="0">
              <a:buFont typeface="Tw Cen MT" panose="020B0602020104020603" pitchFamily="34" charset="77"/>
              <a:buAutoNum type="arabicPeriod"/>
            </a:pPr>
            <a:r>
              <a:rPr lang="en-US" altLang="en-US" sz="2000" dirty="0">
                <a:ea typeface="ＭＳ Ｐゴシック" panose="020B0600070205080204" pitchFamily="34" charset="-128"/>
              </a:rPr>
              <a:t>How big is the Father’s House or New Jerusalem?</a:t>
            </a:r>
          </a:p>
        </p:txBody>
      </p:sp>
      <p:sp>
        <p:nvSpPr>
          <p:cNvPr id="39953" name="Rectangle 3995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55" name="Rectangle 3995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9" name="Picture 3">
            <a:extLst>
              <a:ext uri="{FF2B5EF4-FFF2-40B4-BE49-F238E27FC236}">
                <a16:creationId xmlns:a16="http://schemas.microsoft.com/office/drawing/2014/main" id="{C914E5FC-F1A2-AB22-3F09-22435E817809}"/>
              </a:ext>
            </a:extLst>
          </p:cNvPr>
          <p:cNvPicPr>
            <a:picLocks noChangeAspect="1" noChangeArrowheads="1"/>
          </p:cNvPicPr>
          <p:nvPr/>
        </p:nvPicPr>
        <p:blipFill>
          <a:blip r:embed="rId2">
            <a:extLst>
              <a:ext uri="{28A0092B-C50C-407E-A947-70E740481C1C}">
                <a14:useLocalDpi xmlns:a14="http://schemas.microsoft.com/office/drawing/2010/main"/>
              </a:ext>
            </a:extLst>
          </a:blip>
          <a:srcRect r="1790" b="-4"/>
          <a:stretch>
            <a:fillRect/>
          </a:stretch>
        </p:blipFill>
        <p:spPr bwMode="auto">
          <a:xfrm>
            <a:off x="7083423" y="581892"/>
            <a:ext cx="4397433" cy="25187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7" name="Rectangle 39956">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40" name="Picture 1">
            <a:extLst>
              <a:ext uri="{FF2B5EF4-FFF2-40B4-BE49-F238E27FC236}">
                <a16:creationId xmlns:a16="http://schemas.microsoft.com/office/drawing/2014/main" id="{03FD204D-BC55-97F9-E6D1-76DFA5815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061" r="1" b="20823"/>
          <a:stretch>
            <a:fillRect/>
          </a:stretch>
        </p:blipFill>
        <p:spPr bwMode="auto">
          <a:xfrm>
            <a:off x="7083423" y="3707894"/>
            <a:ext cx="4395569" cy="25187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1CE4478-54B7-605C-98A0-726CBD13938B}"/>
              </a:ext>
            </a:extLst>
          </p:cNvPr>
          <p:cNvSpPr txBox="1"/>
          <p:nvPr/>
        </p:nvSpPr>
        <p:spPr>
          <a:xfrm>
            <a:off x="333659" y="5816876"/>
            <a:ext cx="6219540" cy="369888"/>
          </a:xfrm>
          <a:prstGeom prst="rect">
            <a:avLst/>
          </a:prstGeom>
          <a:solidFill>
            <a:srgbClr val="E0CBA3"/>
          </a:solidFill>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altLang="en-US" sz="1800" dirty="0">
                <a:solidFill>
                  <a:srgbClr val="000000"/>
                </a:solidFill>
                <a:latin typeface="Tw Cen MT" charset="0"/>
              </a:rPr>
              <a:t>Your director can order the Sanctuary Honor </a:t>
            </a:r>
            <a:r>
              <a:rPr lang="mr-IN" altLang="en-US" sz="1800" dirty="0">
                <a:solidFill>
                  <a:srgbClr val="000000"/>
                </a:solidFill>
                <a:latin typeface="Mangal" charset="0"/>
              </a:rPr>
              <a:t>–</a:t>
            </a:r>
            <a:r>
              <a:rPr lang="en-US" altLang="en-US" sz="1800" dirty="0">
                <a:solidFill>
                  <a:srgbClr val="000000"/>
                </a:solidFill>
                <a:latin typeface="Tw Cen MT" charset="0"/>
              </a:rPr>
              <a:t> Have a great day!</a:t>
            </a:r>
          </a:p>
        </p:txBody>
      </p:sp>
    </p:spTree>
    <p:extLst>
      <p:ext uri="{BB962C8B-B14F-4D97-AF65-F5344CB8AC3E}">
        <p14:creationId xmlns:p14="http://schemas.microsoft.com/office/powerpoint/2010/main" val="3695540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26F6B34F-250C-C690-8EC9-D17B17176CE4}"/>
              </a:ext>
            </a:extLst>
          </p:cNvPr>
          <p:cNvSpPr>
            <a:spLocks noGrp="1"/>
          </p:cNvSpPr>
          <p:nvPr>
            <p:ph type="title"/>
          </p:nvPr>
        </p:nvSpPr>
        <p:spPr>
          <a:xfrm>
            <a:off x="2136778" y="228600"/>
            <a:ext cx="1597025" cy="838200"/>
          </a:xfrm>
        </p:spPr>
        <p:txBody>
          <a:bodyPr/>
          <a:lstStyle/>
          <a:p>
            <a:r>
              <a:rPr lang="en-US" altLang="en-US">
                <a:ea typeface="ＭＳ Ｐゴシック" panose="020B0600070205080204" pitchFamily="34" charset="-128"/>
              </a:rPr>
              <a:t>Extras</a:t>
            </a:r>
          </a:p>
        </p:txBody>
      </p:sp>
      <p:graphicFrame>
        <p:nvGraphicFramePr>
          <p:cNvPr id="4" name="Content Placeholder 3">
            <a:extLst>
              <a:ext uri="{FF2B5EF4-FFF2-40B4-BE49-F238E27FC236}">
                <a16:creationId xmlns:a16="http://schemas.microsoft.com/office/drawing/2014/main" id="{18CA5787-D66B-6394-3C6D-79A713E39793}"/>
              </a:ext>
            </a:extLst>
          </p:cNvPr>
          <p:cNvGraphicFramePr>
            <a:graphicFrameLocks noGrp="1"/>
          </p:cNvGraphicFramePr>
          <p:nvPr>
            <p:ph idx="1"/>
            <p:extLst>
              <p:ext uri="{D42A27DB-BD31-4B8C-83A1-F6EECF244321}">
                <p14:modId xmlns:p14="http://schemas.microsoft.com/office/powerpoint/2010/main" val="3513418381"/>
              </p:ext>
            </p:extLst>
          </p:nvPr>
        </p:nvGraphicFramePr>
        <p:xfrm>
          <a:off x="2057403" y="1219200"/>
          <a:ext cx="8308975" cy="5100638"/>
        </p:xfrm>
        <a:graphic>
          <a:graphicData uri="http://schemas.openxmlformats.org/drawingml/2006/table">
            <a:tbl>
              <a:tblPr firstRow="1" firstCol="1" bandRow="1">
                <a:tableStyleId>{5C22544A-7EE6-4342-B048-85BDC9FD1C3A}</a:tableStyleId>
              </a:tblPr>
              <a:tblGrid>
                <a:gridCol w="8308975">
                  <a:extLst>
                    <a:ext uri="{9D8B030D-6E8A-4147-A177-3AD203B41FA5}">
                      <a16:colId xmlns:a16="http://schemas.microsoft.com/office/drawing/2014/main" val="20000"/>
                    </a:ext>
                  </a:extLst>
                </a:gridCol>
              </a:tblGrid>
              <a:tr h="309899">
                <a:tc>
                  <a:txBody>
                    <a:bodyPr/>
                    <a:lstStyle/>
                    <a:p>
                      <a:pPr marL="0" marR="0" algn="ctr">
                        <a:spcBef>
                          <a:spcPts val="0"/>
                        </a:spcBef>
                        <a:spcAft>
                          <a:spcPts val="0"/>
                        </a:spcAft>
                      </a:pPr>
                      <a:r>
                        <a:rPr lang="en-US" sz="1200" dirty="0">
                          <a:solidFill>
                            <a:schemeClr val="bg1"/>
                          </a:solidFill>
                          <a:effectLst/>
                        </a:rPr>
                        <a:t>The Great Controversy; Chapter 28 — Facing Life's Record; 488.2 </a:t>
                      </a:r>
                      <a:r>
                        <a:rPr lang="en-US" sz="1200" u="none" strike="noStrike" dirty="0">
                          <a:solidFill>
                            <a:schemeClr val="bg1"/>
                          </a:solidFill>
                          <a:effectLst/>
                          <a:hlinkClick r:id="rId2">
                            <a:extLst>
                              <a:ext uri="{A12FA001-AC4F-418D-AE19-62706E023703}">
                                <ahyp:hlinkClr xmlns:ahyp="http://schemas.microsoft.com/office/drawing/2018/hyperlinkcolor" val="tx"/>
                              </a:ext>
                            </a:extLst>
                          </a:hlinkClick>
                        </a:rPr>
                        <a:t>[1]</a:t>
                      </a:r>
                      <a:endPar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1" marR="63501" marT="63504" marB="63504" anchor="ctr"/>
                </a:tc>
                <a:extLst>
                  <a:ext uri="{0D108BD9-81ED-4DB2-BD59-A6C34878D82A}">
                    <a16:rowId xmlns:a16="http://schemas.microsoft.com/office/drawing/2014/main" val="10000"/>
                  </a:ext>
                </a:extLst>
              </a:tr>
              <a:tr h="4790739">
                <a:tc>
                  <a:txBody>
                    <a:bodyPr/>
                    <a:lstStyle/>
                    <a:p>
                      <a:pPr marL="0" marR="0">
                        <a:spcBef>
                          <a:spcPts val="0"/>
                        </a:spcBef>
                        <a:spcAft>
                          <a:spcPts val="0"/>
                        </a:spcAft>
                      </a:pPr>
                      <a:r>
                        <a:rPr lang="en-US" sz="1800" b="0" dirty="0">
                          <a:solidFill>
                            <a:schemeClr val="bg1"/>
                          </a:solidFill>
                          <a:effectLst/>
                        </a:rPr>
                        <a:t>"... The subject of the sanctuary and the investigative judgment should be clearly understood by the people of God. All need a knowledge for themselves of the position and work of their great High Priest. Otherwise it will be impossible for them to exercise the faith which is essential at this time or to occupy the position which God designs them to fill. Every individuals has a soul to save or to lose. Each has a case pending at the bar of God. Each must meet the great Judge face to face. How important, then that every mind contemplate often the solemn scene when the judgment shall sit and the books shall be opened, when, with Daniel, every individual must stand in his lot, at the end of days. (488.2)</a:t>
                      </a:r>
                    </a:p>
                    <a:p>
                      <a:pPr marL="0" marR="0">
                        <a:spcBef>
                          <a:spcPts val="0"/>
                        </a:spcBef>
                        <a:spcAft>
                          <a:spcPts val="0"/>
                        </a:spcAft>
                      </a:pPr>
                      <a:r>
                        <a:rPr lang="en-US" sz="1800" b="0" dirty="0">
                          <a:solidFill>
                            <a:schemeClr val="bg1"/>
                          </a:solidFill>
                          <a:effectLst/>
                        </a:rPr>
                        <a:t>All who have received the light upon these subjects are to bear testimony of the great truths which God has committed to them. The sanctuary in heaven is the very center of Christ's work in behalf of men. It concerns every soul living upon the earth. It opens to view the plan of redemption, bringing us down to the very close of time and revealing the triumphant issue of the contest between righteousness and sin. It is of the utmost importance that all should thoroughly investigate these subjects and be able to give an answer to everyone that </a:t>
                      </a:r>
                      <a:r>
                        <a:rPr lang="en-US" sz="1800" b="0" dirty="0" err="1">
                          <a:solidFill>
                            <a:schemeClr val="bg1"/>
                          </a:solidFill>
                          <a:effectLst/>
                        </a:rPr>
                        <a:t>asketh</a:t>
                      </a:r>
                      <a:r>
                        <a:rPr lang="en-US" sz="1800" b="0" dirty="0">
                          <a:solidFill>
                            <a:schemeClr val="bg1"/>
                          </a:solidFill>
                          <a:effectLst/>
                        </a:rPr>
                        <a:t> them a reason of the hope that is in them." (488.3)</a:t>
                      </a:r>
                      <a:endParaRPr lang="en-U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1" marR="63501" marT="63504" marB="63504"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1B0A3C9A-D191-C41D-3672-04C6D7421DB1}"/>
              </a:ext>
            </a:extLst>
          </p:cNvPr>
          <p:cNvSpPr>
            <a:spLocks noGrp="1"/>
          </p:cNvSpPr>
          <p:nvPr>
            <p:ph type="title"/>
          </p:nvPr>
        </p:nvSpPr>
        <p:spPr>
          <a:xfrm>
            <a:off x="2136778" y="228600"/>
            <a:ext cx="1597025" cy="838200"/>
          </a:xfrm>
        </p:spPr>
        <p:txBody>
          <a:bodyPr/>
          <a:lstStyle/>
          <a:p>
            <a:r>
              <a:rPr lang="en-US" altLang="en-US">
                <a:ea typeface="ＭＳ Ｐゴシック" panose="020B0600070205080204" pitchFamily="34" charset="-128"/>
              </a:rPr>
              <a:t>Extras</a:t>
            </a:r>
          </a:p>
        </p:txBody>
      </p:sp>
      <p:graphicFrame>
        <p:nvGraphicFramePr>
          <p:cNvPr id="6" name="Table 5">
            <a:extLst>
              <a:ext uri="{FF2B5EF4-FFF2-40B4-BE49-F238E27FC236}">
                <a16:creationId xmlns:a16="http://schemas.microsoft.com/office/drawing/2014/main" id="{F041F5F5-AE96-0092-BE4A-4297E930AB3B}"/>
              </a:ext>
            </a:extLst>
          </p:cNvPr>
          <p:cNvGraphicFramePr>
            <a:graphicFrameLocks noGrp="1"/>
          </p:cNvGraphicFramePr>
          <p:nvPr>
            <p:extLst>
              <p:ext uri="{D42A27DB-BD31-4B8C-83A1-F6EECF244321}">
                <p14:modId xmlns:p14="http://schemas.microsoft.com/office/powerpoint/2010/main" val="2376896515"/>
              </p:ext>
            </p:extLst>
          </p:nvPr>
        </p:nvGraphicFramePr>
        <p:xfrm>
          <a:off x="2427291" y="2057400"/>
          <a:ext cx="7337425" cy="3729038"/>
        </p:xfrm>
        <a:graphic>
          <a:graphicData uri="http://schemas.openxmlformats.org/drawingml/2006/table">
            <a:tbl>
              <a:tblPr firstRow="1" firstCol="1" bandRow="1">
                <a:tableStyleId>{5C22544A-7EE6-4342-B048-85BDC9FD1C3A}</a:tableStyleId>
              </a:tblPr>
              <a:tblGrid>
                <a:gridCol w="7337425">
                  <a:extLst>
                    <a:ext uri="{9D8B030D-6E8A-4147-A177-3AD203B41FA5}">
                      <a16:colId xmlns:a16="http://schemas.microsoft.com/office/drawing/2014/main" val="20000"/>
                    </a:ext>
                  </a:extLst>
                </a:gridCol>
              </a:tblGrid>
              <a:tr h="309906">
                <a:tc>
                  <a:txBody>
                    <a:bodyPr/>
                    <a:lstStyle/>
                    <a:p>
                      <a:pPr marL="0" marR="0" algn="ctr">
                        <a:spcBef>
                          <a:spcPts val="0"/>
                        </a:spcBef>
                        <a:spcAft>
                          <a:spcPts val="0"/>
                        </a:spcAft>
                      </a:pPr>
                      <a:r>
                        <a:rPr lang="en-US" sz="1200" dirty="0">
                          <a:solidFill>
                            <a:schemeClr val="bg1"/>
                          </a:solidFill>
                          <a:effectLst/>
                        </a:rPr>
                        <a:t>Hebrews 4:14-16 (NIV)</a:t>
                      </a:r>
                      <a:endPar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95" marR="63495" marT="63505" marB="63505" anchor="ctr"/>
                </a:tc>
                <a:extLst>
                  <a:ext uri="{0D108BD9-81ED-4DB2-BD59-A6C34878D82A}">
                    <a16:rowId xmlns:a16="http://schemas.microsoft.com/office/drawing/2014/main" val="10000"/>
                  </a:ext>
                </a:extLst>
              </a:tr>
              <a:tr h="3419132">
                <a:tc>
                  <a:txBody>
                    <a:bodyPr/>
                    <a:lstStyle/>
                    <a:p>
                      <a:pPr marL="0" marR="0">
                        <a:spcBef>
                          <a:spcPts val="0"/>
                        </a:spcBef>
                        <a:spcAft>
                          <a:spcPts val="0"/>
                        </a:spcAft>
                      </a:pPr>
                      <a:r>
                        <a:rPr lang="en-US" sz="2400" b="0" baseline="30000" dirty="0">
                          <a:solidFill>
                            <a:schemeClr val="bg1"/>
                          </a:solidFill>
                          <a:effectLst/>
                        </a:rPr>
                        <a:t>14</a:t>
                      </a:r>
                      <a:r>
                        <a:rPr lang="en-US" sz="2400" b="0" dirty="0">
                          <a:solidFill>
                            <a:schemeClr val="bg1"/>
                          </a:solidFill>
                          <a:effectLst/>
                        </a:rPr>
                        <a:t>Therefore, since we have a great high priest who has gone through the heavens, Jesus the Son of God, let us hold firmly to the faith we profess. </a:t>
                      </a:r>
                      <a:r>
                        <a:rPr lang="en-US" sz="2400" b="0" baseline="30000" dirty="0">
                          <a:solidFill>
                            <a:schemeClr val="bg1"/>
                          </a:solidFill>
                          <a:effectLst/>
                        </a:rPr>
                        <a:t>15</a:t>
                      </a:r>
                      <a:r>
                        <a:rPr lang="en-US" sz="2400" b="0" dirty="0">
                          <a:solidFill>
                            <a:schemeClr val="bg1"/>
                          </a:solidFill>
                          <a:effectLst/>
                        </a:rPr>
                        <a:t>For we do not have a high priest who is unable to sympathize with our weaknesses, but we have one who has been tempted in every way, just as we are—yet was without sin. </a:t>
                      </a:r>
                      <a:r>
                        <a:rPr lang="en-US" sz="2400" b="0" baseline="30000" dirty="0">
                          <a:solidFill>
                            <a:schemeClr val="bg1"/>
                          </a:solidFill>
                          <a:effectLst/>
                        </a:rPr>
                        <a:t>16</a:t>
                      </a:r>
                      <a:r>
                        <a:rPr lang="en-US" sz="2400" b="0" dirty="0">
                          <a:solidFill>
                            <a:schemeClr val="bg1"/>
                          </a:solidFill>
                          <a:effectLst/>
                        </a:rPr>
                        <a:t>Let us then approach the throne of grace with confidence, so that we may receive mercy and find grace to help us in our time of need."</a:t>
                      </a:r>
                      <a:endParaRPr lang="en-US" sz="24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95" marR="63495" marT="63505" marB="63505"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a:extLst>
              <a:ext uri="{FF2B5EF4-FFF2-40B4-BE49-F238E27FC236}">
                <a16:creationId xmlns:a16="http://schemas.microsoft.com/office/drawing/2014/main" id="{BA3CD6D5-9363-AC69-03F9-B68DFC85172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57800" y="323850"/>
            <a:ext cx="5181600"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itle 1">
            <a:extLst>
              <a:ext uri="{FF2B5EF4-FFF2-40B4-BE49-F238E27FC236}">
                <a16:creationId xmlns:a16="http://schemas.microsoft.com/office/drawing/2014/main" id="{88114B07-8C0E-8743-A0A1-3F76F55092D9}"/>
              </a:ext>
            </a:extLst>
          </p:cNvPr>
          <p:cNvSpPr>
            <a:spLocks noGrp="1"/>
          </p:cNvSpPr>
          <p:nvPr>
            <p:ph type="title"/>
          </p:nvPr>
        </p:nvSpPr>
        <p:spPr>
          <a:xfrm>
            <a:off x="2362203" y="457200"/>
            <a:ext cx="2587625" cy="2590800"/>
          </a:xfrm>
        </p:spPr>
        <p:txBody>
          <a:bodyPr/>
          <a:lstStyle/>
          <a:p>
            <a:pPr algn="ctr" eaLnBrk="1" hangingPunct="1"/>
            <a:r>
              <a:rPr lang="en-US" altLang="en-US">
                <a:ea typeface="ＭＳ Ｐゴシック" panose="020B0600070205080204" pitchFamily="34" charset="-128"/>
              </a:rPr>
              <a:t>Sanctuary  </a:t>
            </a:r>
            <a:br>
              <a:rPr lang="en-US" altLang="en-US">
                <a:ea typeface="ＭＳ Ｐゴシック" panose="020B0600070205080204" pitchFamily="34" charset="-128"/>
              </a:rPr>
            </a:br>
            <a:br>
              <a:rPr lang="en-US" altLang="en-US">
                <a:ea typeface="ＭＳ Ｐゴシック" panose="020B0600070205080204" pitchFamily="34" charset="-128"/>
              </a:rPr>
            </a:br>
            <a:r>
              <a:rPr lang="en-US" altLang="en-US">
                <a:ea typeface="ＭＳ Ｐゴシック" panose="020B0600070205080204" pitchFamily="34" charset="-128"/>
              </a:rPr>
              <a:t>The King’s Throne</a:t>
            </a:r>
          </a:p>
        </p:txBody>
      </p:sp>
      <p:sp>
        <p:nvSpPr>
          <p:cNvPr id="21507" name="TextBox 5">
            <a:extLst>
              <a:ext uri="{FF2B5EF4-FFF2-40B4-BE49-F238E27FC236}">
                <a16:creationId xmlns:a16="http://schemas.microsoft.com/office/drawing/2014/main" id="{1F44478A-7FF1-9B10-0EFB-A516014C8BC8}"/>
              </a:ext>
            </a:extLst>
          </p:cNvPr>
          <p:cNvSpPr txBox="1">
            <a:spLocks noChangeArrowheads="1"/>
          </p:cNvSpPr>
          <p:nvPr/>
        </p:nvSpPr>
        <p:spPr bwMode="auto">
          <a:xfrm>
            <a:off x="1981200" y="3352800"/>
            <a:ext cx="3200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algn="ctr" eaLnBrk="1" hangingPunct="1">
              <a:spcBef>
                <a:spcPct val="0"/>
              </a:spcBef>
              <a:buClrTx/>
              <a:buSzTx/>
              <a:buFontTx/>
              <a:buNone/>
            </a:pPr>
            <a:r>
              <a:rPr lang="en-US" altLang="en-US" sz="2400">
                <a:latin typeface="Arial" panose="020B0604020202020204" pitchFamily="34" charset="0"/>
              </a:rPr>
              <a:t>How the ancient world</a:t>
            </a:r>
          </a:p>
          <a:p>
            <a:pPr algn="ctr" eaLnBrk="1" hangingPunct="1">
              <a:spcBef>
                <a:spcPct val="0"/>
              </a:spcBef>
              <a:buClrTx/>
              <a:buSzTx/>
              <a:buFontTx/>
              <a:buNone/>
            </a:pPr>
            <a:r>
              <a:rPr lang="en-US" altLang="en-US" sz="2400">
                <a:latin typeface="Arial" panose="020B0604020202020204" pitchFamily="34" charset="0"/>
              </a:rPr>
              <a:t> visited their king</a:t>
            </a:r>
          </a:p>
          <a:p>
            <a:pPr algn="ctr" eaLnBrk="1" hangingPunct="1">
              <a:spcBef>
                <a:spcPct val="0"/>
              </a:spcBef>
              <a:buClrTx/>
              <a:buSzTx/>
              <a:buFontTx/>
              <a:buNone/>
            </a:pPr>
            <a:r>
              <a:rPr lang="en-US" altLang="en-US" sz="2400">
                <a:latin typeface="Arial" panose="020B0604020202020204" pitchFamily="34" charset="0"/>
              </a:rPr>
              <a:t> </a:t>
            </a:r>
          </a:p>
          <a:p>
            <a:pPr algn="ctr" eaLnBrk="1" hangingPunct="1">
              <a:spcBef>
                <a:spcPct val="0"/>
              </a:spcBef>
              <a:buClrTx/>
              <a:buSzTx/>
              <a:buFontTx/>
              <a:buNone/>
            </a:pPr>
            <a:r>
              <a:rPr lang="en-US" altLang="en-US" sz="2400">
                <a:latin typeface="Arial" panose="020B0604020202020204" pitchFamily="34" charset="0"/>
              </a:rPr>
              <a:t>How our King</a:t>
            </a:r>
          </a:p>
          <a:p>
            <a:pPr algn="ctr" eaLnBrk="1" hangingPunct="1">
              <a:spcBef>
                <a:spcPct val="0"/>
              </a:spcBef>
              <a:buClrTx/>
              <a:buSzTx/>
              <a:buFontTx/>
              <a:buNone/>
            </a:pPr>
            <a:r>
              <a:rPr lang="en-US" altLang="en-US" sz="2400">
                <a:latin typeface="Arial" panose="020B0604020202020204" pitchFamily="34" charset="0"/>
              </a:rPr>
              <a:t> visited us</a:t>
            </a:r>
          </a:p>
        </p:txBody>
      </p:sp>
      <p:sp>
        <p:nvSpPr>
          <p:cNvPr id="3" name="TextBox 2">
            <a:extLst>
              <a:ext uri="{FF2B5EF4-FFF2-40B4-BE49-F238E27FC236}">
                <a16:creationId xmlns:a16="http://schemas.microsoft.com/office/drawing/2014/main" id="{5A9159E4-0E6C-696D-1FEB-2361C2D6E6BA}"/>
              </a:ext>
            </a:extLst>
          </p:cNvPr>
          <p:cNvSpPr txBox="1"/>
          <p:nvPr/>
        </p:nvSpPr>
        <p:spPr>
          <a:xfrm>
            <a:off x="2133600" y="5878516"/>
            <a:ext cx="3429000" cy="369887"/>
          </a:xfrm>
          <a:prstGeom prst="rect">
            <a:avLst/>
          </a:prstGeom>
          <a:solidFill>
            <a:srgbClr val="E0CBA3"/>
          </a:solidFill>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dirty="0"/>
              <a:t>Notice the three areas</a:t>
            </a:r>
          </a:p>
        </p:txBody>
      </p:sp>
      <p:cxnSp>
        <p:nvCxnSpPr>
          <p:cNvPr id="6" name="Straight Arrow Connector 5">
            <a:extLst>
              <a:ext uri="{FF2B5EF4-FFF2-40B4-BE49-F238E27FC236}">
                <a16:creationId xmlns:a16="http://schemas.microsoft.com/office/drawing/2014/main" id="{80B462C0-E6D5-C886-3A49-0CD7746ACCD6}"/>
              </a:ext>
            </a:extLst>
          </p:cNvPr>
          <p:cNvCxnSpPr/>
          <p:nvPr/>
        </p:nvCxnSpPr>
        <p:spPr>
          <a:xfrm>
            <a:off x="9829800" y="1447800"/>
            <a:ext cx="0" cy="4572000"/>
          </a:xfrm>
          <a:prstGeom prst="straightConnector1">
            <a:avLst/>
          </a:prstGeom>
          <a:ln w="3810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6" name="Rectangle 22535">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38" name="Group 2253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539" name="Rectangle 2253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0" name="Rectangle 2253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42" name="Rectangle 2254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9" name="Content Placeholder 2">
            <a:extLst>
              <a:ext uri="{FF2B5EF4-FFF2-40B4-BE49-F238E27FC236}">
                <a16:creationId xmlns:a16="http://schemas.microsoft.com/office/drawing/2014/main" id="{57802189-A97E-CCCF-111F-1BFC87BC8E9B}"/>
              </a:ext>
            </a:extLst>
          </p:cNvPr>
          <p:cNvSpPr>
            <a:spLocks noGrp="1"/>
          </p:cNvSpPr>
          <p:nvPr>
            <p:ph idx="1"/>
          </p:nvPr>
        </p:nvSpPr>
        <p:spPr>
          <a:xfrm>
            <a:off x="355196" y="2330505"/>
            <a:ext cx="6278307" cy="3979585"/>
          </a:xfrm>
        </p:spPr>
        <p:txBody>
          <a:bodyPr anchor="ctr">
            <a:normAutofit/>
          </a:bodyPr>
          <a:lstStyle/>
          <a:p>
            <a:pPr marL="0" indent="0">
              <a:buNone/>
            </a:pPr>
            <a:endParaRPr lang="en-US" altLang="en-US" sz="1900" dirty="0">
              <a:ea typeface="ＭＳ Ｐゴシック" panose="020B0600070205080204" pitchFamily="34" charset="-128"/>
            </a:endParaRPr>
          </a:p>
          <a:p>
            <a:pPr marL="0" indent="0">
              <a:buNone/>
            </a:pPr>
            <a:r>
              <a:rPr lang="en-US" altLang="en-US" sz="1900" dirty="0">
                <a:ea typeface="ＭＳ Ｐゴシック" panose="020B0600070205080204" pitchFamily="34" charset="-128"/>
              </a:rPr>
              <a:t>Explain how the Sanctuary works</a:t>
            </a:r>
          </a:p>
          <a:p>
            <a:pPr marL="0" indent="0">
              <a:buNone/>
            </a:pPr>
            <a:endParaRPr lang="en-US" altLang="en-US" sz="1900" dirty="0">
              <a:ea typeface="ＭＳ Ｐゴシック" panose="020B0600070205080204" pitchFamily="34" charset="-128"/>
            </a:endParaRPr>
          </a:p>
          <a:p>
            <a:pPr marL="0" indent="0">
              <a:buFont typeface="Tw Cen MT" panose="020B0602020104020603" pitchFamily="34" charset="77"/>
              <a:buAutoNum type="arabicPeriod"/>
            </a:pPr>
            <a:r>
              <a:rPr lang="en-US" altLang="en-US" sz="1900" dirty="0">
                <a:ea typeface="ＭＳ Ｐゴシック" panose="020B0600070205080204" pitchFamily="34" charset="-128"/>
              </a:rPr>
              <a:t>From the gate to the throne </a:t>
            </a:r>
            <a:r>
              <a:rPr lang="mr-IN" altLang="en-US" sz="1900" dirty="0">
                <a:latin typeface="Mangal" panose="02040503050203030202" pitchFamily="18" charset="0"/>
                <a:ea typeface="ＭＳ Ｐゴシック" panose="020B0600070205080204" pitchFamily="34" charset="-128"/>
              </a:rPr>
              <a:t>–</a:t>
            </a:r>
            <a:r>
              <a:rPr lang="en-US" altLang="en-US" sz="1900" dirty="0">
                <a:ea typeface="ＭＳ Ｐゴシック" panose="020B0600070205080204" pitchFamily="34" charset="-128"/>
              </a:rPr>
              <a:t> How do we visit a king?</a:t>
            </a:r>
          </a:p>
          <a:p>
            <a:pPr marL="0" indent="0">
              <a:buFont typeface="Tw Cen MT" panose="020B0602020104020603" pitchFamily="34" charset="77"/>
              <a:buAutoNum type="arabicPeriod"/>
            </a:pPr>
            <a:r>
              <a:rPr lang="en-US" altLang="en-US" sz="1900" dirty="0">
                <a:ea typeface="ＭＳ Ｐゴシック" panose="020B0600070205080204" pitchFamily="34" charset="-128"/>
              </a:rPr>
              <a:t>From the throne to the gate </a:t>
            </a:r>
            <a:r>
              <a:rPr lang="mr-IN" altLang="en-US" sz="1900" dirty="0">
                <a:latin typeface="Mangal" panose="02040503050203030202" pitchFamily="18" charset="0"/>
                <a:ea typeface="ＭＳ Ｐゴシック" panose="020B0600070205080204" pitchFamily="34" charset="-128"/>
              </a:rPr>
              <a:t>–</a:t>
            </a:r>
            <a:r>
              <a:rPr lang="en-US" altLang="en-US" sz="1900" dirty="0">
                <a:ea typeface="ＭＳ Ｐゴシック" panose="020B0600070205080204" pitchFamily="34" charset="-128"/>
              </a:rPr>
              <a:t> How does the king visit us?</a:t>
            </a:r>
          </a:p>
          <a:p>
            <a:pPr marL="0" indent="0">
              <a:buFont typeface="Tw Cen MT" panose="020B0602020104020603" pitchFamily="34" charset="77"/>
              <a:buAutoNum type="arabicPeriod"/>
            </a:pPr>
            <a:r>
              <a:rPr lang="en-US" altLang="en-US" sz="1900" dirty="0">
                <a:ea typeface="ＭＳ Ｐゴシック" panose="020B0600070205080204" pitchFamily="34" charset="-128"/>
              </a:rPr>
              <a:t>What was added?  - King / Priest</a:t>
            </a:r>
          </a:p>
          <a:p>
            <a:pPr marL="0" indent="0">
              <a:buNone/>
            </a:pPr>
            <a:endParaRPr lang="en-US" altLang="en-US" sz="1900" dirty="0">
              <a:ea typeface="ＭＳ Ｐゴシック" panose="020B0600070205080204" pitchFamily="34" charset="-128"/>
            </a:endParaRPr>
          </a:p>
          <a:p>
            <a:pPr marL="0" indent="0">
              <a:buNone/>
            </a:pPr>
            <a:r>
              <a:rPr lang="en-US" altLang="en-US" sz="1900" dirty="0">
                <a:ea typeface="ＭＳ Ｐゴシック" panose="020B0600070205080204" pitchFamily="34" charset="-128"/>
              </a:rPr>
              <a:t>Bonus Question – what 3 items where in the ark?</a:t>
            </a:r>
          </a:p>
          <a:p>
            <a:pPr marL="0" indent="0">
              <a:buNone/>
            </a:pPr>
            <a:endParaRPr lang="en-US" altLang="en-US" sz="1900" dirty="0">
              <a:ea typeface="ＭＳ Ｐゴシック" panose="020B0600070205080204" pitchFamily="34" charset="-128"/>
            </a:endParaRPr>
          </a:p>
        </p:txBody>
      </p:sp>
      <p:sp>
        <p:nvSpPr>
          <p:cNvPr id="22544" name="Rectangle 2254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6" name="Rectangle 2254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1" name="Picture 1" descr="A diagram of different types of objects&#10;&#10;AI-generated content may be incorrect.">
            <a:extLst>
              <a:ext uri="{FF2B5EF4-FFF2-40B4-BE49-F238E27FC236}">
                <a16:creationId xmlns:a16="http://schemas.microsoft.com/office/drawing/2014/main" id="{3C401B51-175F-795D-B108-2F3B07351BBB}"/>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7083423" y="770181"/>
            <a:ext cx="4397433" cy="21421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8" name="Rectangle 22547">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1" descr="A black and white text&#10;&#10;AI-generated content may be incorrect.">
            <a:extLst>
              <a:ext uri="{FF2B5EF4-FFF2-40B4-BE49-F238E27FC236}">
                <a16:creationId xmlns:a16="http://schemas.microsoft.com/office/drawing/2014/main" id="{A4F82BFB-E2CC-73BE-742D-400269D7F384}"/>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083423" y="3731018"/>
            <a:ext cx="4395569" cy="24725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4D78535-0F4C-ABA3-8246-BF9FA5132785}"/>
              </a:ext>
            </a:extLst>
          </p:cNvPr>
          <p:cNvSpPr>
            <a:spLocks noGrp="1"/>
          </p:cNvSpPr>
          <p:nvPr>
            <p:ph type="title"/>
          </p:nvPr>
        </p:nvSpPr>
        <p:spPr>
          <a:xfrm>
            <a:off x="589560" y="856180"/>
            <a:ext cx="5279408" cy="1128068"/>
          </a:xfrm>
        </p:spPr>
        <p:txBody>
          <a:bodyPr anchor="ctr">
            <a:normAutofit/>
          </a:bodyPr>
          <a:lstStyle/>
          <a:p>
            <a:r>
              <a:rPr lang="en-US" altLang="en-US" sz="4000" dirty="0">
                <a:ea typeface="ＭＳ Ｐゴシック" panose="020B0600070205080204" pitchFamily="34" charset="-128"/>
              </a:rPr>
              <a:t>Quiz #1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A0C5187C-A2E0-5122-B9C8-F5FC3A081E5F}"/>
              </a:ext>
            </a:extLst>
          </p:cNvPr>
          <p:cNvSpPr>
            <a:spLocks noGrp="1"/>
          </p:cNvSpPr>
          <p:nvPr>
            <p:ph type="title"/>
          </p:nvPr>
        </p:nvSpPr>
        <p:spPr/>
        <p:txBody>
          <a:bodyPr/>
          <a:lstStyle/>
          <a:p>
            <a:pPr algn="ctr"/>
            <a:r>
              <a:rPr lang="en-US" altLang="en-US" dirty="0">
                <a:solidFill>
                  <a:schemeClr val="tx1"/>
                </a:solidFill>
                <a:ea typeface="ＭＳ Ｐゴシック" panose="020B0600070205080204" pitchFamily="34" charset="-128"/>
              </a:rPr>
              <a:t>Jesus the King / Priest</a:t>
            </a:r>
          </a:p>
        </p:txBody>
      </p:sp>
      <p:sp>
        <p:nvSpPr>
          <p:cNvPr id="16386" name="Content Placeholder 2">
            <a:extLst>
              <a:ext uri="{FF2B5EF4-FFF2-40B4-BE49-F238E27FC236}">
                <a16:creationId xmlns:a16="http://schemas.microsoft.com/office/drawing/2014/main" id="{C42DA2E0-4B40-C8BD-2BE8-F72A130BC637}"/>
              </a:ext>
            </a:extLst>
          </p:cNvPr>
          <p:cNvSpPr>
            <a:spLocks noGrp="1"/>
          </p:cNvSpPr>
          <p:nvPr>
            <p:ph idx="1"/>
          </p:nvPr>
        </p:nvSpPr>
        <p:spPr>
          <a:xfrm>
            <a:off x="457200" y="1752600"/>
            <a:ext cx="6019803" cy="3429000"/>
          </a:xfrm>
        </p:spPr>
        <p:txBody>
          <a:bodyPr>
            <a:normAutofit/>
          </a:bodyPr>
          <a:lstStyle/>
          <a:p>
            <a:pPr marL="0" indent="0" algn="ctr">
              <a:buNone/>
              <a:defRPr/>
            </a:pPr>
            <a:r>
              <a:rPr lang="en-US" sz="3200" dirty="0"/>
              <a:t>Hebrews 7:17 </a:t>
            </a:r>
          </a:p>
          <a:p>
            <a:pPr marL="0" indent="0" algn="ctr">
              <a:buNone/>
              <a:defRPr/>
            </a:pPr>
            <a:r>
              <a:rPr lang="en-US" sz="3200" dirty="0"/>
              <a:t>(Gen 14:18-20)</a:t>
            </a:r>
          </a:p>
          <a:p>
            <a:pPr marL="0" indent="0" algn="ctr">
              <a:buNone/>
              <a:defRPr/>
            </a:pPr>
            <a:r>
              <a:rPr lang="en-US" sz="3600" dirty="0"/>
              <a:t>For it is declared:  "You are a priest forever, in the order of Melchizedek." (NIV)</a:t>
            </a:r>
            <a:endParaRPr lang="en-US" dirty="0"/>
          </a:p>
          <a:p>
            <a:pPr>
              <a:buFont typeface="Wingdings" charset="0"/>
              <a:buChar char=""/>
              <a:defRPr/>
            </a:pPr>
            <a:endParaRPr lang="en-US" dirty="0"/>
          </a:p>
        </p:txBody>
      </p:sp>
      <p:sp>
        <p:nvSpPr>
          <p:cNvPr id="2" name="TextBox 1">
            <a:extLst>
              <a:ext uri="{FF2B5EF4-FFF2-40B4-BE49-F238E27FC236}">
                <a16:creationId xmlns:a16="http://schemas.microsoft.com/office/drawing/2014/main" id="{129A1F67-915E-CD22-9240-4FB841B53B32}"/>
              </a:ext>
            </a:extLst>
          </p:cNvPr>
          <p:cNvSpPr txBox="1"/>
          <p:nvPr/>
        </p:nvSpPr>
        <p:spPr>
          <a:xfrm>
            <a:off x="7270750" y="5561016"/>
            <a:ext cx="2514600" cy="523875"/>
          </a:xfrm>
          <a:prstGeom prst="rect">
            <a:avLst/>
          </a:prstGeom>
          <a:solidFill>
            <a:srgbClr val="E0CBA3"/>
          </a:solidFill>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2800" dirty="0"/>
              <a:t>Priest &amp; King</a:t>
            </a:r>
          </a:p>
        </p:txBody>
      </p:sp>
      <p:pic>
        <p:nvPicPr>
          <p:cNvPr id="24580" name="Picture 4">
            <a:extLst>
              <a:ext uri="{FF2B5EF4-FFF2-40B4-BE49-F238E27FC236}">
                <a16:creationId xmlns:a16="http://schemas.microsoft.com/office/drawing/2014/main" id="{5E725ED1-CBE7-2D5E-D9CC-4FE9E86C6B6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11953" y="1771649"/>
            <a:ext cx="4337047" cy="327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5">
            <a:extLst>
              <a:ext uri="{FF2B5EF4-FFF2-40B4-BE49-F238E27FC236}">
                <a16:creationId xmlns:a16="http://schemas.microsoft.com/office/drawing/2014/main" id="{2ED2E4CA-1E63-8E52-87AE-C4982F9C4769}"/>
              </a:ext>
            </a:extLst>
          </p:cNvPr>
          <p:cNvSpPr txBox="1">
            <a:spLocks noChangeArrowheads="1"/>
          </p:cNvSpPr>
          <p:nvPr/>
        </p:nvSpPr>
        <p:spPr bwMode="auto">
          <a:xfrm>
            <a:off x="2286000" y="5561016"/>
            <a:ext cx="457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a:t>Who was Melchizedek?  </a:t>
            </a:r>
            <a:r>
              <a:rPr lang="en-US" altLang="en-US" sz="2800">
                <a:sym typeface="Wingdings" pitchFamily="2" charset="2"/>
              </a:rPr>
              <a:t> </a:t>
            </a:r>
            <a:endParaRPr lang="en-US" altLang="en-US"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46" name="Rectangle 26645">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7" name="Picture 1">
            <a:extLst>
              <a:ext uri="{FF2B5EF4-FFF2-40B4-BE49-F238E27FC236}">
                <a16:creationId xmlns:a16="http://schemas.microsoft.com/office/drawing/2014/main" id="{03802A31-7E9A-5D2D-AABE-D03E1CE200D6}"/>
              </a:ext>
            </a:extLst>
          </p:cNvPr>
          <p:cNvPicPr>
            <a:picLocks noChangeAspect="1" noChangeArrowheads="1"/>
          </p:cNvPicPr>
          <p:nvPr/>
        </p:nvPicPr>
        <p:blipFill>
          <a:blip r:embed="rId2">
            <a:alphaModFix amt="40000"/>
            <a:extLst>
              <a:ext uri="{28A0092B-C50C-407E-A947-70E740481C1C}">
                <a14:useLocalDpi xmlns:a14="http://schemas.microsoft.com/office/drawing/2010/main"/>
              </a:ext>
            </a:extLst>
          </a:blip>
          <a:srcRect r="1" b="6251"/>
          <a:stretch>
            <a:fill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5" name="Title 1">
            <a:extLst>
              <a:ext uri="{FF2B5EF4-FFF2-40B4-BE49-F238E27FC236}">
                <a16:creationId xmlns:a16="http://schemas.microsoft.com/office/drawing/2014/main" id="{F8424C30-7CDC-2D50-F76F-B54803534BF4}"/>
              </a:ext>
            </a:extLst>
          </p:cNvPr>
          <p:cNvSpPr>
            <a:spLocks noGrp="1"/>
          </p:cNvSpPr>
          <p:nvPr>
            <p:ph type="title"/>
          </p:nvPr>
        </p:nvSpPr>
        <p:spPr>
          <a:xfrm>
            <a:off x="640080" y="853673"/>
            <a:ext cx="4023360" cy="5004794"/>
          </a:xfrm>
        </p:spPr>
        <p:txBody>
          <a:bodyPr>
            <a:normAutofit/>
          </a:bodyPr>
          <a:lstStyle/>
          <a:p>
            <a:r>
              <a:rPr lang="en-US" altLang="en-US" sz="5400" i="1">
                <a:solidFill>
                  <a:schemeClr val="bg1"/>
                </a:solidFill>
                <a:ea typeface="ＭＳ Ｐゴシック" panose="020B0600070205080204" pitchFamily="34" charset="-128"/>
              </a:rPr>
              <a:t>Zerubbabel &amp; Joshua - rebuilders</a:t>
            </a:r>
            <a:endParaRPr lang="en-US" altLang="en-US" sz="5400">
              <a:solidFill>
                <a:schemeClr val="bg1"/>
              </a:solidFill>
              <a:ea typeface="ＭＳ Ｐゴシック" panose="020B0600070205080204" pitchFamily="34" charset="-128"/>
            </a:endParaRPr>
          </a:p>
        </p:txBody>
      </p:sp>
      <p:sp>
        <p:nvSpPr>
          <p:cNvPr id="26626" name="Content Placeholder 2">
            <a:extLst>
              <a:ext uri="{FF2B5EF4-FFF2-40B4-BE49-F238E27FC236}">
                <a16:creationId xmlns:a16="http://schemas.microsoft.com/office/drawing/2014/main" id="{D6FF4AD1-2C67-E7AC-F97F-80FA3CEAD448}"/>
              </a:ext>
            </a:extLst>
          </p:cNvPr>
          <p:cNvSpPr>
            <a:spLocks noGrp="1"/>
          </p:cNvSpPr>
          <p:nvPr>
            <p:ph idx="1"/>
          </p:nvPr>
        </p:nvSpPr>
        <p:spPr>
          <a:xfrm>
            <a:off x="5599083" y="853673"/>
            <a:ext cx="5715000" cy="5004794"/>
          </a:xfrm>
        </p:spPr>
        <p:txBody>
          <a:bodyPr anchor="ctr">
            <a:normAutofit/>
          </a:bodyPr>
          <a:lstStyle/>
          <a:p>
            <a:pPr marL="0" indent="0">
              <a:buNone/>
            </a:pPr>
            <a:r>
              <a:rPr lang="en-US" altLang="en-US" sz="2200" b="1" u="sng">
                <a:solidFill>
                  <a:schemeClr val="bg1"/>
                </a:solidFill>
                <a:latin typeface="Calibri" panose="020F0502020204030204" pitchFamily="34" charset="0"/>
                <a:ea typeface="ＭＳ Ｐゴシック" panose="020B0600070205080204" pitchFamily="34" charset="-128"/>
              </a:rPr>
              <a:t>Haggai 1:14 </a:t>
            </a:r>
            <a:r>
              <a:rPr lang="en-US" altLang="en-US" sz="2200">
                <a:solidFill>
                  <a:schemeClr val="bg1"/>
                </a:solidFill>
                <a:latin typeface="Calibri" panose="020F0502020204030204" pitchFamily="34" charset="0"/>
                <a:ea typeface="ＭＳ Ｐゴシック" panose="020B0600070205080204" pitchFamily="34" charset="-128"/>
              </a:rPr>
              <a:t>So the LORD stirred up the spirit of </a:t>
            </a:r>
            <a:r>
              <a:rPr lang="en-US" altLang="en-US" sz="2200" i="1">
                <a:solidFill>
                  <a:schemeClr val="bg1"/>
                </a:solidFill>
                <a:latin typeface="Calibri" panose="020F0502020204030204" pitchFamily="34" charset="0"/>
                <a:ea typeface="ＭＳ Ｐゴシック" panose="020B0600070205080204" pitchFamily="34" charset="-128"/>
              </a:rPr>
              <a:t>Zerubbabel</a:t>
            </a:r>
            <a:r>
              <a:rPr lang="en-US" altLang="en-US" sz="2200">
                <a:solidFill>
                  <a:schemeClr val="bg1"/>
                </a:solidFill>
                <a:latin typeface="Calibri" panose="020F0502020204030204" pitchFamily="34" charset="0"/>
                <a:ea typeface="ＭＳ Ｐゴシック" panose="020B0600070205080204" pitchFamily="34" charset="-128"/>
              </a:rPr>
              <a:t> son of Shealtiel, </a:t>
            </a:r>
            <a:r>
              <a:rPr lang="en-US" altLang="en-US" sz="2200" i="1">
                <a:solidFill>
                  <a:schemeClr val="bg1"/>
                </a:solidFill>
                <a:latin typeface="Calibri" panose="020F0502020204030204" pitchFamily="34" charset="0"/>
                <a:ea typeface="ＭＳ Ｐゴシック" panose="020B0600070205080204" pitchFamily="34" charset="-128"/>
              </a:rPr>
              <a:t>governor</a:t>
            </a:r>
            <a:r>
              <a:rPr lang="en-US" altLang="en-US" sz="2200">
                <a:solidFill>
                  <a:schemeClr val="bg1"/>
                </a:solidFill>
                <a:latin typeface="Calibri" panose="020F0502020204030204" pitchFamily="34" charset="0"/>
                <a:ea typeface="ＭＳ Ｐゴシック" panose="020B0600070205080204" pitchFamily="34" charset="-128"/>
              </a:rPr>
              <a:t> of Judah, and the spirit of </a:t>
            </a:r>
            <a:r>
              <a:rPr lang="en-US" altLang="en-US" sz="2200" i="1">
                <a:solidFill>
                  <a:schemeClr val="bg1"/>
                </a:solidFill>
                <a:latin typeface="Calibri" panose="020F0502020204030204" pitchFamily="34" charset="0"/>
                <a:ea typeface="ＭＳ Ｐゴシック" panose="020B0600070205080204" pitchFamily="34" charset="-128"/>
              </a:rPr>
              <a:t>Joshua</a:t>
            </a:r>
            <a:r>
              <a:rPr lang="en-US" altLang="en-US" sz="2200">
                <a:solidFill>
                  <a:schemeClr val="bg1"/>
                </a:solidFill>
                <a:latin typeface="Calibri" panose="020F0502020204030204" pitchFamily="34" charset="0"/>
                <a:ea typeface="ＭＳ Ｐゴシック" panose="020B0600070205080204" pitchFamily="34" charset="-128"/>
              </a:rPr>
              <a:t> son of Jozadak, </a:t>
            </a:r>
            <a:r>
              <a:rPr lang="en-US" altLang="en-US" sz="2200" i="1">
                <a:solidFill>
                  <a:schemeClr val="bg1"/>
                </a:solidFill>
                <a:latin typeface="Calibri" panose="020F0502020204030204" pitchFamily="34" charset="0"/>
                <a:ea typeface="ＭＳ Ｐゴシック" panose="020B0600070205080204" pitchFamily="34" charset="-128"/>
              </a:rPr>
              <a:t>the high priest</a:t>
            </a:r>
            <a:r>
              <a:rPr lang="en-US" altLang="en-US" sz="2200">
                <a:solidFill>
                  <a:schemeClr val="bg1"/>
                </a:solidFill>
                <a:latin typeface="Calibri" panose="020F0502020204030204" pitchFamily="34" charset="0"/>
                <a:ea typeface="ＭＳ Ｐゴシック" panose="020B0600070205080204" pitchFamily="34" charset="-128"/>
              </a:rPr>
              <a:t>, and the spirit of the whole remnant of the people. They came and began to work on the house of the LORD Almighty, their God,</a:t>
            </a:r>
          </a:p>
        </p:txBody>
      </p:sp>
      <p:sp>
        <p:nvSpPr>
          <p:cNvPr id="26648" name="sketch box">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47625">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09DCF9-9D98-CD18-F195-E1B19428CF94}"/>
            </a:ext>
          </a:extLst>
        </p:cNvPr>
        <p:cNvGrpSpPr/>
        <p:nvPr/>
      </p:nvGrpSpPr>
      <p:grpSpPr>
        <a:xfrm>
          <a:off x="0" y="0"/>
          <a:ext cx="0" cy="0"/>
          <a:chOff x="0" y="0"/>
          <a:chExt cx="0" cy="0"/>
        </a:xfrm>
      </p:grpSpPr>
      <p:sp>
        <p:nvSpPr>
          <p:cNvPr id="26632" name="Rectangle 26631">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7" name="Picture 1">
            <a:extLst>
              <a:ext uri="{FF2B5EF4-FFF2-40B4-BE49-F238E27FC236}">
                <a16:creationId xmlns:a16="http://schemas.microsoft.com/office/drawing/2014/main" id="{2F27E10C-82FA-08F9-E705-CF2467A1E064}"/>
              </a:ext>
            </a:extLst>
          </p:cNvPr>
          <p:cNvPicPr>
            <a:picLocks noChangeAspect="1" noChangeArrowheads="1"/>
          </p:cNvPicPr>
          <p:nvPr/>
        </p:nvPicPr>
        <p:blipFill>
          <a:blip r:embed="rId2">
            <a:alphaModFix amt="40000"/>
            <a:extLst>
              <a:ext uri="{28A0092B-C50C-407E-A947-70E740481C1C}">
                <a14:useLocalDpi xmlns:a14="http://schemas.microsoft.com/office/drawing/2010/main"/>
              </a:ext>
            </a:extLst>
          </a:blip>
          <a:srcRect r="1" b="6251"/>
          <a:stretch>
            <a:fill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5" name="Title 1">
            <a:extLst>
              <a:ext uri="{FF2B5EF4-FFF2-40B4-BE49-F238E27FC236}">
                <a16:creationId xmlns:a16="http://schemas.microsoft.com/office/drawing/2014/main" id="{C09C9F14-1AAD-15F4-629A-B40890DE7993}"/>
              </a:ext>
            </a:extLst>
          </p:cNvPr>
          <p:cNvSpPr>
            <a:spLocks noGrp="1"/>
          </p:cNvSpPr>
          <p:nvPr>
            <p:ph type="title"/>
          </p:nvPr>
        </p:nvSpPr>
        <p:spPr>
          <a:xfrm>
            <a:off x="640080" y="853673"/>
            <a:ext cx="4023360" cy="5004794"/>
          </a:xfrm>
        </p:spPr>
        <p:txBody>
          <a:bodyPr>
            <a:normAutofit/>
          </a:bodyPr>
          <a:lstStyle/>
          <a:p>
            <a:r>
              <a:rPr lang="en-US" altLang="en-US" sz="5400" i="1">
                <a:solidFill>
                  <a:schemeClr val="bg1"/>
                </a:solidFill>
                <a:ea typeface="ＭＳ Ｐゴシック" panose="020B0600070205080204" pitchFamily="34" charset="-128"/>
              </a:rPr>
              <a:t>Zerubbabel &amp; Joshua - rebuilders</a:t>
            </a:r>
            <a:endParaRPr lang="en-US" altLang="en-US" sz="5400">
              <a:solidFill>
                <a:schemeClr val="bg1"/>
              </a:solidFill>
              <a:ea typeface="ＭＳ Ｐゴシック" panose="020B0600070205080204" pitchFamily="34" charset="-128"/>
            </a:endParaRPr>
          </a:p>
        </p:txBody>
      </p:sp>
      <p:sp>
        <p:nvSpPr>
          <p:cNvPr id="26626" name="Content Placeholder 2">
            <a:extLst>
              <a:ext uri="{FF2B5EF4-FFF2-40B4-BE49-F238E27FC236}">
                <a16:creationId xmlns:a16="http://schemas.microsoft.com/office/drawing/2014/main" id="{6BC5AA65-2536-FF78-24B4-2DF1D778B8AF}"/>
              </a:ext>
            </a:extLst>
          </p:cNvPr>
          <p:cNvSpPr>
            <a:spLocks noGrp="1"/>
          </p:cNvSpPr>
          <p:nvPr>
            <p:ph idx="1"/>
          </p:nvPr>
        </p:nvSpPr>
        <p:spPr>
          <a:xfrm>
            <a:off x="5599083" y="853673"/>
            <a:ext cx="5715000" cy="5004794"/>
          </a:xfrm>
        </p:spPr>
        <p:txBody>
          <a:bodyPr anchor="ctr">
            <a:normAutofit/>
          </a:bodyPr>
          <a:lstStyle/>
          <a:p>
            <a:pPr marL="0" indent="0">
              <a:buNone/>
            </a:pPr>
            <a:r>
              <a:rPr lang="en-US" altLang="en-US" sz="2200" b="1" u="sng" dirty="0">
                <a:solidFill>
                  <a:schemeClr val="bg1"/>
                </a:solidFill>
                <a:ea typeface="ＭＳ Ｐゴシック" panose="020B0600070205080204" pitchFamily="34" charset="-128"/>
              </a:rPr>
              <a:t>Zechariah 4: 9</a:t>
            </a:r>
            <a:r>
              <a:rPr lang="en-US" altLang="en-US" sz="2200" b="1" dirty="0">
                <a:solidFill>
                  <a:schemeClr val="bg1"/>
                </a:solidFill>
                <a:ea typeface="ＭＳ Ｐゴシック" panose="020B0600070205080204" pitchFamily="34" charset="-128"/>
              </a:rPr>
              <a:t>  </a:t>
            </a:r>
            <a:r>
              <a:rPr lang="en-US" altLang="en-US" sz="2200" dirty="0">
                <a:solidFill>
                  <a:schemeClr val="bg1"/>
                </a:solidFill>
                <a:ea typeface="ＭＳ Ｐゴシック" panose="020B0600070205080204" pitchFamily="34" charset="-128"/>
              </a:rPr>
              <a:t>"The hands of </a:t>
            </a:r>
            <a:r>
              <a:rPr lang="en-US" altLang="en-US" sz="2200" i="1" dirty="0">
                <a:solidFill>
                  <a:schemeClr val="bg1"/>
                </a:solidFill>
                <a:ea typeface="ＭＳ Ｐゴシック" panose="020B0600070205080204" pitchFamily="34" charset="-128"/>
              </a:rPr>
              <a:t>Zerubbabel</a:t>
            </a:r>
            <a:r>
              <a:rPr lang="en-US" altLang="en-US" sz="2200" dirty="0">
                <a:solidFill>
                  <a:schemeClr val="bg1"/>
                </a:solidFill>
                <a:ea typeface="ＭＳ Ｐゴシック" panose="020B0600070205080204" pitchFamily="34" charset="-128"/>
              </a:rPr>
              <a:t> have laid the foundation of this temple; his hands will also complete it. Then you will know that the LORD Almighty has sent me to you.</a:t>
            </a:r>
            <a:endParaRPr lang="en-US" altLang="en-US" sz="2200" dirty="0">
              <a:solidFill>
                <a:schemeClr val="bg1"/>
              </a:solidFill>
              <a:latin typeface="Calibri" panose="020F0502020204030204" pitchFamily="34" charset="0"/>
              <a:ea typeface="ＭＳ Ｐゴシック" panose="020B0600070205080204" pitchFamily="34" charset="-128"/>
            </a:endParaRPr>
          </a:p>
        </p:txBody>
      </p:sp>
      <p:sp>
        <p:nvSpPr>
          <p:cNvPr id="26634" name="sketch box">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47625">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940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0" name="Rectangle 28679">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2" name="Rectangle 2868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4" name="Rectangle 2868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6" name="Rectangle 2868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88" name="Freeform: Shape 2868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690" name="Rectangle 2868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3" name="Title 1">
            <a:extLst>
              <a:ext uri="{FF2B5EF4-FFF2-40B4-BE49-F238E27FC236}">
                <a16:creationId xmlns:a16="http://schemas.microsoft.com/office/drawing/2014/main" id="{81410E46-6BAD-4C4E-D472-E7A934B753F0}"/>
              </a:ext>
            </a:extLst>
          </p:cNvPr>
          <p:cNvSpPr>
            <a:spLocks noGrp="1"/>
          </p:cNvSpPr>
          <p:nvPr>
            <p:ph type="title"/>
          </p:nvPr>
        </p:nvSpPr>
        <p:spPr>
          <a:xfrm>
            <a:off x="466722" y="586855"/>
            <a:ext cx="3201366" cy="3387497"/>
          </a:xfrm>
        </p:spPr>
        <p:txBody>
          <a:bodyPr anchor="b">
            <a:normAutofit/>
          </a:bodyPr>
          <a:lstStyle/>
          <a:p>
            <a:pPr algn="r"/>
            <a:r>
              <a:rPr lang="en-US" altLang="en-US" sz="4000">
                <a:solidFill>
                  <a:srgbClr val="FFFFFF"/>
                </a:solidFill>
                <a:ea typeface="ＭＳ Ｐゴシック" panose="020B0600070205080204" pitchFamily="34" charset="-128"/>
              </a:rPr>
              <a:t>Jesus – King / Priest </a:t>
            </a:r>
          </a:p>
        </p:txBody>
      </p:sp>
      <p:sp>
        <p:nvSpPr>
          <p:cNvPr id="20482" name="Content Placeholder 2">
            <a:extLst>
              <a:ext uri="{FF2B5EF4-FFF2-40B4-BE49-F238E27FC236}">
                <a16:creationId xmlns:a16="http://schemas.microsoft.com/office/drawing/2014/main" id="{6B185381-D967-681B-ADED-F21D057E6155}"/>
              </a:ext>
            </a:extLst>
          </p:cNvPr>
          <p:cNvSpPr>
            <a:spLocks noGrp="1"/>
          </p:cNvSpPr>
          <p:nvPr>
            <p:ph idx="1"/>
          </p:nvPr>
        </p:nvSpPr>
        <p:spPr>
          <a:xfrm>
            <a:off x="4581727" y="649480"/>
            <a:ext cx="3025303" cy="5546047"/>
          </a:xfrm>
        </p:spPr>
        <p:txBody>
          <a:bodyPr anchor="ctr">
            <a:normAutofit/>
          </a:bodyPr>
          <a:lstStyle/>
          <a:p>
            <a:pPr marL="0" indent="0">
              <a:buNone/>
              <a:defRPr/>
            </a:pPr>
            <a:r>
              <a:rPr lang="en-US" altLang="en-US" sz="2000">
                <a:latin typeface="Calibri" panose="020F0502020204030204" pitchFamily="34" charset="0"/>
                <a:ea typeface="ＭＳ Ｐゴシック" panose="020B0600070205080204" pitchFamily="34" charset="-128"/>
                <a:cs typeface="Calibri" panose="020F0502020204030204" pitchFamily="34" charset="0"/>
              </a:rPr>
              <a:t>Zechariah</a:t>
            </a:r>
            <a:r>
              <a:rPr lang="en-US" sz="2000">
                <a:latin typeface="Calibri" panose="020F0502020204030204" pitchFamily="34" charset="0"/>
                <a:cs typeface="Calibri" panose="020F0502020204030204" pitchFamily="34" charset="0"/>
              </a:rPr>
              <a:t> 3:8 </a:t>
            </a:r>
          </a:p>
          <a:p>
            <a:pPr marL="0" indent="0">
              <a:buNone/>
              <a:defRPr/>
            </a:pPr>
            <a:endParaRPr lang="en-US" sz="2000">
              <a:latin typeface="Calibri" panose="020F0502020204030204" pitchFamily="34" charset="0"/>
              <a:cs typeface="Calibri" panose="020F0502020204030204" pitchFamily="34" charset="0"/>
            </a:endParaRPr>
          </a:p>
          <a:p>
            <a:pPr marL="0" indent="0">
              <a:buNone/>
              <a:defRPr/>
            </a:pPr>
            <a:r>
              <a:rPr lang="en-US" sz="2000">
                <a:latin typeface="Calibri" panose="020F0502020204030204" pitchFamily="34" charset="0"/>
                <a:cs typeface="Calibri" panose="020F0502020204030204" pitchFamily="34" charset="0"/>
              </a:rPr>
              <a:t>" 'Listen, High Priest Joshua, you and your associates seated before you, </a:t>
            </a:r>
            <a:r>
              <a:rPr lang="en-US" sz="2000" i="1">
                <a:latin typeface="Calibri" panose="020F0502020204030204" pitchFamily="34" charset="0"/>
                <a:cs typeface="Calibri" panose="020F0502020204030204" pitchFamily="34" charset="0"/>
              </a:rPr>
              <a:t>who are men symbolic of things to come</a:t>
            </a:r>
            <a:r>
              <a:rPr lang="en-US" sz="2000">
                <a:latin typeface="Calibri" panose="020F0502020204030204" pitchFamily="34" charset="0"/>
                <a:cs typeface="Calibri" panose="020F0502020204030204" pitchFamily="34" charset="0"/>
              </a:rPr>
              <a:t>: I am going to bring my servant, the Branch.</a:t>
            </a:r>
          </a:p>
          <a:p>
            <a:pPr>
              <a:buFont typeface="Wingdings" charset="0"/>
              <a:buChar char=""/>
              <a:defRPr/>
            </a:pPr>
            <a:endParaRPr lang="en-US" sz="2000"/>
          </a:p>
          <a:p>
            <a:pPr>
              <a:buFont typeface="Wingdings" charset="0"/>
              <a:buChar char=""/>
              <a:defRPr/>
            </a:pPr>
            <a:endParaRPr lang="en-US" sz="2000"/>
          </a:p>
          <a:p>
            <a:pPr>
              <a:buFont typeface="Wingdings" charset="0"/>
              <a:buChar char=""/>
              <a:defRPr/>
            </a:pPr>
            <a:endParaRPr lang="en-US" sz="2000"/>
          </a:p>
        </p:txBody>
      </p:sp>
      <p:pic>
        <p:nvPicPr>
          <p:cNvPr id="28675" name="Picture 3">
            <a:extLst>
              <a:ext uri="{FF2B5EF4-FFF2-40B4-BE49-F238E27FC236}">
                <a16:creationId xmlns:a16="http://schemas.microsoft.com/office/drawing/2014/main" id="{93A0FE67-F1C0-D024-6150-AB83CD05A215}"/>
              </a:ext>
            </a:extLst>
          </p:cNvPr>
          <p:cNvPicPr>
            <a:picLocks noChangeAspect="1" noChangeArrowheads="1"/>
          </p:cNvPicPr>
          <p:nvPr/>
        </p:nvPicPr>
        <p:blipFill>
          <a:blip r:embed="rId2">
            <a:extLst>
              <a:ext uri="{28A0092B-C50C-407E-A947-70E740481C1C}">
                <a14:useLocalDpi xmlns:a14="http://schemas.microsoft.com/office/drawing/2010/main"/>
              </a:ext>
            </a:extLst>
          </a:blip>
          <a:srcRect l="8997" r="12932"/>
          <a:stretch>
            <a:fillRect/>
          </a:stretch>
        </p:blipFill>
        <p:spPr bwMode="auto">
          <a:xfrm>
            <a:off x="8109502" y="10"/>
            <a:ext cx="4082498"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5470</TotalTime>
  <Words>2454</Words>
  <Application>Microsoft Office PowerPoint</Application>
  <PresentationFormat>Widescreen</PresentationFormat>
  <Paragraphs>241</Paragraphs>
  <Slides>39</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ＭＳ Ｐゴシック</vt:lpstr>
      <vt:lpstr>Aptos</vt:lpstr>
      <vt:lpstr>Aptos Display</vt:lpstr>
      <vt:lpstr>Arial</vt:lpstr>
      <vt:lpstr>Calibri</vt:lpstr>
      <vt:lpstr>Helvetica Neue</vt:lpstr>
      <vt:lpstr>Mangal</vt:lpstr>
      <vt:lpstr>Times New Roman</vt:lpstr>
      <vt:lpstr>Tw Cen MT</vt:lpstr>
      <vt:lpstr>Wingdings</vt:lpstr>
      <vt:lpstr>Office Theme</vt:lpstr>
      <vt:lpstr>Sanctuary  GC Honor</vt:lpstr>
      <vt:lpstr>The 4 main points  of the Sanctuary</vt:lpstr>
      <vt:lpstr>Sanctuary – the King’s Throne </vt:lpstr>
      <vt:lpstr>Sanctuary    The King’s Throne</vt:lpstr>
      <vt:lpstr>Quiz #1 </vt:lpstr>
      <vt:lpstr>Jesus the King / Priest</vt:lpstr>
      <vt:lpstr>Zerubbabel &amp; Joshua - rebuilders</vt:lpstr>
      <vt:lpstr>Zerubbabel &amp; Joshua - rebuilders</vt:lpstr>
      <vt:lpstr>Jesus – King / Priest </vt:lpstr>
      <vt:lpstr>Jesus the King / Priest</vt:lpstr>
      <vt:lpstr>Jesus the King / Priest</vt:lpstr>
      <vt:lpstr>Jesus is from King David (Father’s side)</vt:lpstr>
      <vt:lpstr>Jesus is from King David  (Luke follows the legal lineage while Matthew follows the biological)</vt:lpstr>
      <vt:lpstr>Jesus the King / Priest</vt:lpstr>
      <vt:lpstr>Jesus the King / Priest</vt:lpstr>
      <vt:lpstr>Jesus the King / Priest</vt:lpstr>
      <vt:lpstr>Quiz #2 </vt:lpstr>
      <vt:lpstr>Sanctuary – Function of the High Priest  The Daily &amp; Yearly Sacrifices &amp; the Goat</vt:lpstr>
      <vt:lpstr>Sacrifice – the daily / yearly</vt:lpstr>
      <vt:lpstr>Why the Blood?</vt:lpstr>
      <vt:lpstr>Why the Blood?</vt:lpstr>
      <vt:lpstr>Quiz #3 </vt:lpstr>
      <vt:lpstr>Jesus does three main parts</vt:lpstr>
      <vt:lpstr>Prophecy – part 1(Jesus the sacrifice)</vt:lpstr>
      <vt:lpstr>The promise  John 14:1-3 </vt:lpstr>
      <vt:lpstr>Prophecy – part 2   (Jesus Cleanses the records)</vt:lpstr>
      <vt:lpstr>Prophecy - part 3  (Jesus 2nd Coming &amp; the Goat)</vt:lpstr>
      <vt:lpstr>The Promise</vt:lpstr>
      <vt:lpstr>Daniel 12:1-2</vt:lpstr>
      <vt:lpstr>Quiz #4 </vt:lpstr>
      <vt:lpstr>John 1:29 29 The next day John saw Jesus coming toward him and said, “Look, the Lamb of God, who takes away the sin of the world! (NIV) </vt:lpstr>
      <vt:lpstr>Acts 10:42-43</vt:lpstr>
      <vt:lpstr>The Sanctuary  explains how the Judgment works</vt:lpstr>
      <vt:lpstr>Congrats! You have completed the Honor</vt:lpstr>
      <vt:lpstr>Extra – if we have time</vt:lpstr>
      <vt:lpstr>PowerPoint Presentation</vt:lpstr>
      <vt:lpstr>Final Quiz</vt:lpstr>
      <vt:lpstr>Extras</vt:lpstr>
      <vt:lpstr>Extras</vt:lpstr>
    </vt:vector>
  </TitlesOfParts>
  <Company>Chesapeake Conference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 Rodriguez</dc:creator>
  <cp:lastModifiedBy>Reina Zapata</cp:lastModifiedBy>
  <cp:revision>105</cp:revision>
  <dcterms:created xsi:type="dcterms:W3CDTF">2011-09-29T02:10:11Z</dcterms:created>
  <dcterms:modified xsi:type="dcterms:W3CDTF">2025-08-02T05:26:05Z</dcterms:modified>
</cp:coreProperties>
</file>